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2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9.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76" r:id="rId4"/>
    <p:sldId id="277" r:id="rId5"/>
    <p:sldId id="258" r:id="rId6"/>
    <p:sldId id="259" r:id="rId7"/>
    <p:sldId id="261" r:id="rId8"/>
    <p:sldId id="262" r:id="rId9"/>
    <p:sldId id="281" r:id="rId10"/>
    <p:sldId id="282" r:id="rId11"/>
    <p:sldId id="272" r:id="rId12"/>
    <p:sldId id="265" r:id="rId13"/>
    <p:sldId id="278" r:id="rId14"/>
    <p:sldId id="279" r:id="rId15"/>
    <p:sldId id="273" r:id="rId16"/>
    <p:sldId id="274" r:id="rId17"/>
    <p:sldId id="267" r:id="rId18"/>
    <p:sldId id="275" r:id="rId19"/>
    <p:sldId id="268" r:id="rId20"/>
    <p:sldId id="269" r:id="rId21"/>
    <p:sldId id="280" r:id="rId22"/>
    <p:sldId id="27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987" autoAdjust="0"/>
    <p:restoredTop sz="96357" autoAdjust="0"/>
  </p:normalViewPr>
  <p:slideViewPr>
    <p:cSldViewPr snapToGrid="0">
      <p:cViewPr varScale="1">
        <p:scale>
          <a:sx n="122" d="100"/>
          <a:sy n="122" d="100"/>
        </p:scale>
        <p:origin x="96" y="108"/>
      </p:cViewPr>
      <p:guideLst/>
    </p:cSldViewPr>
  </p:slideViewPr>
  <p:outlineViewPr>
    <p:cViewPr>
      <p:scale>
        <a:sx n="33" d="100"/>
        <a:sy n="33" d="100"/>
      </p:scale>
      <p:origin x="0" y="-4500"/>
    </p:cViewPr>
  </p:outlineViewPr>
  <p:notesTextViewPr>
    <p:cViewPr>
      <p:scale>
        <a:sx n="3" d="2"/>
        <a:sy n="3" d="2"/>
      </p:scale>
      <p:origin x="0" y="-4464"/>
    </p:cViewPr>
  </p:notesTextViewPr>
  <p:sorterViewPr>
    <p:cViewPr>
      <p:scale>
        <a:sx n="100" d="100"/>
        <a:sy n="100" d="100"/>
      </p:scale>
      <p:origin x="0" y="0"/>
    </p:cViewPr>
  </p:sorterViewPr>
  <p:notesViewPr>
    <p:cSldViewPr snapToGrid="0">
      <p:cViewPr varScale="1">
        <p:scale>
          <a:sx n="96" d="100"/>
          <a:sy n="96" d="100"/>
        </p:scale>
        <p:origin x="364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B2975C-991D-4593-948B-A05C751ED2A2}" type="datetimeFigureOut">
              <a:rPr lang="en-US" smtClean="0"/>
              <a:t>9/11/2023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2986C4-6102-4248-BAFB-966A39940F1F}" type="slidenum">
              <a:rPr lang="en-US" smtClean="0"/>
              <a:t>‹#›</a:t>
            </a:fld>
            <a:endParaRPr lang="en-US"/>
          </a:p>
        </p:txBody>
      </p:sp>
    </p:spTree>
    <p:extLst>
      <p:ext uri="{BB962C8B-B14F-4D97-AF65-F5344CB8AC3E}">
        <p14:creationId xmlns:p14="http://schemas.microsoft.com/office/powerpoint/2010/main" val="3459729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a:t>
            </a:r>
          </a:p>
          <a:p>
            <a:endParaRPr lang="en-US" dirty="0"/>
          </a:p>
          <a:p>
            <a:r>
              <a:rPr lang="en-US" dirty="0"/>
              <a:t>I welcome you to this Public Meeting concerning DuPont Specialty Products permit modification R13-1849Q.</a:t>
            </a:r>
          </a:p>
          <a:p>
            <a:endParaRPr lang="en-US" dirty="0"/>
          </a:p>
          <a:p>
            <a:r>
              <a:rPr lang="en-US" dirty="0"/>
              <a:t>I am Jonathan Carney </a:t>
            </a:r>
          </a:p>
          <a:p>
            <a:endParaRPr lang="en-US" dirty="0"/>
          </a:p>
          <a:p>
            <a:r>
              <a:rPr lang="en-US" dirty="0"/>
              <a:t>I am the WV Division of Air Quality permitting engineer who reviewed the application and wrote the draft permit. </a:t>
            </a:r>
          </a:p>
          <a:p>
            <a:endParaRPr lang="en-US" dirty="0"/>
          </a:p>
        </p:txBody>
      </p:sp>
      <p:sp>
        <p:nvSpPr>
          <p:cNvPr id="4" name="Slide Number Placeholder 3"/>
          <p:cNvSpPr>
            <a:spLocks noGrp="1"/>
          </p:cNvSpPr>
          <p:nvPr>
            <p:ph type="sldNum" sz="quarter" idx="5"/>
          </p:nvPr>
        </p:nvSpPr>
        <p:spPr/>
        <p:txBody>
          <a:bodyPr/>
          <a:lstStyle/>
          <a:p>
            <a:fld id="{E52986C4-6102-4248-BAFB-966A39940F1F}" type="slidenum">
              <a:rPr lang="en-US" smtClean="0"/>
              <a:t>1</a:t>
            </a:fld>
            <a:endParaRPr lang="en-US"/>
          </a:p>
        </p:txBody>
      </p:sp>
    </p:spTree>
    <p:extLst>
      <p:ext uri="{BB962C8B-B14F-4D97-AF65-F5344CB8AC3E}">
        <p14:creationId xmlns:p14="http://schemas.microsoft.com/office/powerpoint/2010/main" val="1763970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Sections 4.1.11 and 4.3.8 were removed from the draft permit.</a:t>
            </a:r>
          </a:p>
          <a:p>
            <a:endParaRPr lang="en-US" dirty="0"/>
          </a:p>
        </p:txBody>
      </p:sp>
      <p:sp>
        <p:nvSpPr>
          <p:cNvPr id="4" name="Slide Number Placeholder 3"/>
          <p:cNvSpPr>
            <a:spLocks noGrp="1"/>
          </p:cNvSpPr>
          <p:nvPr>
            <p:ph type="sldNum" sz="quarter" idx="5"/>
          </p:nvPr>
        </p:nvSpPr>
        <p:spPr/>
        <p:txBody>
          <a:bodyPr/>
          <a:lstStyle/>
          <a:p>
            <a:fld id="{E52986C4-6102-4248-BAFB-966A39940F1F}" type="slidenum">
              <a:rPr lang="en-US" smtClean="0"/>
              <a:t>10</a:t>
            </a:fld>
            <a:endParaRPr lang="en-US"/>
          </a:p>
        </p:txBody>
      </p:sp>
    </p:spTree>
    <p:extLst>
      <p:ext uri="{BB962C8B-B14F-4D97-AF65-F5344CB8AC3E}">
        <p14:creationId xmlns:p14="http://schemas.microsoft.com/office/powerpoint/2010/main" val="3368466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the estimated overall emission increases and decreases that will result from this modification.</a:t>
            </a:r>
          </a:p>
          <a:p>
            <a:endParaRPr lang="en-US" dirty="0"/>
          </a:p>
          <a:p>
            <a:r>
              <a:rPr lang="en-US" dirty="0"/>
              <a:t>The increases in carbon monoxide, nitrogen oxides, particulate matter, sulfur dioxide, and volatile organic compounds are the result of the natural gas pilot light emissions of the flare.</a:t>
            </a:r>
          </a:p>
          <a:p>
            <a:endParaRPr lang="en-US" dirty="0"/>
          </a:p>
          <a:p>
            <a:r>
              <a:rPr lang="en-US" dirty="0"/>
              <a:t>Only a slight increase in formaldehyde has been calculated from the capper maintenance jet events.</a:t>
            </a:r>
          </a:p>
          <a:p>
            <a:endParaRPr lang="en-US" dirty="0"/>
          </a:p>
          <a:p>
            <a:r>
              <a:rPr lang="en-US" dirty="0"/>
              <a:t>Now let’s look at how what is being permitted will change the permit requirements.</a:t>
            </a:r>
          </a:p>
        </p:txBody>
      </p:sp>
      <p:sp>
        <p:nvSpPr>
          <p:cNvPr id="4" name="Slide Number Placeholder 3"/>
          <p:cNvSpPr>
            <a:spLocks noGrp="1"/>
          </p:cNvSpPr>
          <p:nvPr>
            <p:ph type="sldNum" sz="quarter" idx="5"/>
          </p:nvPr>
        </p:nvSpPr>
        <p:spPr/>
        <p:txBody>
          <a:bodyPr/>
          <a:lstStyle/>
          <a:p>
            <a:fld id="{E52986C4-6102-4248-BAFB-966A39940F1F}" type="slidenum">
              <a:rPr lang="en-US" smtClean="0"/>
              <a:t>11</a:t>
            </a:fld>
            <a:endParaRPr lang="en-US"/>
          </a:p>
        </p:txBody>
      </p:sp>
    </p:spTree>
    <p:extLst>
      <p:ext uri="{BB962C8B-B14F-4D97-AF65-F5344CB8AC3E}">
        <p14:creationId xmlns:p14="http://schemas.microsoft.com/office/powerpoint/2010/main" val="768621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table shown here are new emission limits for the flare.  These limits were established from the calculated pilot flame emissions burning natural gas. </a:t>
            </a:r>
          </a:p>
        </p:txBody>
      </p:sp>
      <p:sp>
        <p:nvSpPr>
          <p:cNvPr id="4" name="Slide Number Placeholder 3"/>
          <p:cNvSpPr>
            <a:spLocks noGrp="1"/>
          </p:cNvSpPr>
          <p:nvPr>
            <p:ph type="sldNum" sz="quarter" idx="5"/>
          </p:nvPr>
        </p:nvSpPr>
        <p:spPr/>
        <p:txBody>
          <a:bodyPr/>
          <a:lstStyle/>
          <a:p>
            <a:fld id="{E52986C4-6102-4248-BAFB-966A39940F1F}" type="slidenum">
              <a:rPr lang="en-US" smtClean="0"/>
              <a:t>12</a:t>
            </a:fld>
            <a:endParaRPr lang="en-US"/>
          </a:p>
        </p:txBody>
      </p:sp>
    </p:spTree>
    <p:extLst>
      <p:ext uri="{BB962C8B-B14F-4D97-AF65-F5344CB8AC3E}">
        <p14:creationId xmlns:p14="http://schemas.microsoft.com/office/powerpoint/2010/main" val="276712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the permit emission limits on the capper scrubber vent.  </a:t>
            </a:r>
          </a:p>
          <a:p>
            <a:endParaRPr lang="en-US" dirty="0"/>
          </a:p>
          <a:p>
            <a:r>
              <a:rPr lang="en-US" dirty="0"/>
              <a:t>All of these limits have decreased or are unchanged with the exception of the formaldehyde.  The  pounds per hour limit of formaldehyde increased from 1.31 pounds per hour to 1.34 pounds per hour.</a:t>
            </a:r>
          </a:p>
        </p:txBody>
      </p:sp>
      <p:sp>
        <p:nvSpPr>
          <p:cNvPr id="4" name="Slide Number Placeholder 3"/>
          <p:cNvSpPr>
            <a:spLocks noGrp="1"/>
          </p:cNvSpPr>
          <p:nvPr>
            <p:ph type="sldNum" sz="quarter" idx="5"/>
          </p:nvPr>
        </p:nvSpPr>
        <p:spPr/>
        <p:txBody>
          <a:bodyPr/>
          <a:lstStyle/>
          <a:p>
            <a:fld id="{E52986C4-6102-4248-BAFB-966A39940F1F}" type="slidenum">
              <a:rPr lang="en-US" smtClean="0"/>
              <a:t>13</a:t>
            </a:fld>
            <a:endParaRPr lang="en-US"/>
          </a:p>
        </p:txBody>
      </p:sp>
    </p:spTree>
    <p:extLst>
      <p:ext uri="{BB962C8B-B14F-4D97-AF65-F5344CB8AC3E}">
        <p14:creationId xmlns:p14="http://schemas.microsoft.com/office/powerpoint/2010/main" val="3517737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Capper Maintenance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Jet</a:t>
            </a:r>
            <a:r>
              <a:rPr lang="en-US" dirty="0"/>
              <a:t> Event limits will increase from 36 total to 45 events per capper per year.</a:t>
            </a:r>
          </a:p>
          <a:p>
            <a:endParaRPr lang="en-US" dirty="0"/>
          </a:p>
          <a:p>
            <a:pPr marR="0" lvl="0" algn="l" defTabSz="914400" rtl="0" eaLnBrk="1" fontAlgn="auto" latinLnBrk="0" hangingPunct="1">
              <a:lnSpc>
                <a:spcPct val="90000"/>
              </a:lnSpc>
              <a:spcBef>
                <a:spcPts val="1000"/>
              </a:spcBef>
              <a:spcAft>
                <a:spcPts val="0"/>
              </a:spcAft>
              <a:buClrTx/>
              <a:buSzTx/>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The flow rate parameter for wet scrubber (DEM-OH) is changed from &lt;50 </a:t>
            </a:r>
            <a:r>
              <a:rPr kumimoji="0" lang="en-US" b="0" i="0" u="none" strike="noStrike" kern="1200" cap="none" spc="0" normalizeH="0" baseline="0" noProof="0" dirty="0" err="1">
                <a:ln>
                  <a:noFill/>
                </a:ln>
                <a:solidFill>
                  <a:prstClr val="black"/>
                </a:solidFill>
                <a:effectLst/>
                <a:uLnTx/>
                <a:uFillTx/>
                <a:latin typeface="Calibri" panose="020F0502020204030204"/>
                <a:ea typeface="+mn-ea"/>
                <a:cs typeface="+mn-cs"/>
              </a:rPr>
              <a:t>gpm</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to &gt;35 </a:t>
            </a:r>
            <a:r>
              <a:rPr kumimoji="0" lang="en-US" b="0" i="0" u="none" strike="noStrike" kern="1200" cap="none" spc="0" normalizeH="0" baseline="0" noProof="0" dirty="0" err="1">
                <a:ln>
                  <a:noFill/>
                </a:ln>
                <a:solidFill>
                  <a:prstClr val="black"/>
                </a:solidFill>
                <a:effectLst/>
                <a:uLnTx/>
                <a:uFillTx/>
                <a:latin typeface="Calibri" panose="020F0502020204030204"/>
                <a:ea typeface="+mn-ea"/>
                <a:cs typeface="+mn-cs"/>
              </a:rPr>
              <a:t>gpm</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averaged over a 3 hour period in Appendix A.</a:t>
            </a:r>
          </a:p>
          <a:p>
            <a:endParaRPr lang="en-US" dirty="0"/>
          </a:p>
          <a:p>
            <a:endParaRPr lang="en-US" dirty="0"/>
          </a:p>
          <a:p>
            <a:r>
              <a:rPr lang="en-US" dirty="0"/>
              <a:t>A clarification has been added for the limits in table 4.1.1. of the draft permit.  This clarification requires the pound per hour limits to be demonstrated on no more than a 3-hour rolling block average.</a:t>
            </a:r>
          </a:p>
        </p:txBody>
      </p:sp>
      <p:sp>
        <p:nvSpPr>
          <p:cNvPr id="4" name="Slide Number Placeholder 3"/>
          <p:cNvSpPr>
            <a:spLocks noGrp="1"/>
          </p:cNvSpPr>
          <p:nvPr>
            <p:ph type="sldNum" sz="quarter" idx="5"/>
          </p:nvPr>
        </p:nvSpPr>
        <p:spPr/>
        <p:txBody>
          <a:bodyPr/>
          <a:lstStyle/>
          <a:p>
            <a:fld id="{E52986C4-6102-4248-BAFB-966A39940F1F}" type="slidenum">
              <a:rPr lang="en-US" smtClean="0"/>
              <a:t>14</a:t>
            </a:fld>
            <a:endParaRPr lang="en-US"/>
          </a:p>
        </p:txBody>
      </p:sp>
    </p:spTree>
    <p:extLst>
      <p:ext uri="{BB962C8B-B14F-4D97-AF65-F5344CB8AC3E}">
        <p14:creationId xmlns:p14="http://schemas.microsoft.com/office/powerpoint/2010/main" val="2451061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flare is required to be operated with a pilot flame at all times except when maintenance is being performed on the flare or associated equipment.</a:t>
            </a:r>
          </a:p>
          <a:p>
            <a:endParaRPr lang="en-US" dirty="0"/>
          </a:p>
          <a:p>
            <a:endParaRPr lang="en-US" dirty="0"/>
          </a:p>
        </p:txBody>
      </p:sp>
      <p:sp>
        <p:nvSpPr>
          <p:cNvPr id="4" name="Slide Number Placeholder 3"/>
          <p:cNvSpPr>
            <a:spLocks noGrp="1"/>
          </p:cNvSpPr>
          <p:nvPr>
            <p:ph type="sldNum" sz="quarter" idx="5"/>
          </p:nvPr>
        </p:nvSpPr>
        <p:spPr/>
        <p:txBody>
          <a:bodyPr/>
          <a:lstStyle/>
          <a:p>
            <a:fld id="{E52986C4-6102-4248-BAFB-966A39940F1F}" type="slidenum">
              <a:rPr lang="en-US" smtClean="0"/>
              <a:t>15</a:t>
            </a:fld>
            <a:endParaRPr lang="en-US"/>
          </a:p>
        </p:txBody>
      </p:sp>
    </p:spTree>
    <p:extLst>
      <p:ext uri="{BB962C8B-B14F-4D97-AF65-F5344CB8AC3E}">
        <p14:creationId xmlns:p14="http://schemas.microsoft.com/office/powerpoint/2010/main" val="2295002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2986C4-6102-4248-BAFB-966A39940F1F}" type="slidenum">
              <a:rPr lang="en-US" smtClean="0"/>
              <a:t>16</a:t>
            </a:fld>
            <a:endParaRPr lang="en-US"/>
          </a:p>
        </p:txBody>
      </p:sp>
    </p:spTree>
    <p:extLst>
      <p:ext uri="{BB962C8B-B14F-4D97-AF65-F5344CB8AC3E}">
        <p14:creationId xmlns:p14="http://schemas.microsoft.com/office/powerpoint/2010/main" val="2679788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2986C4-6102-4248-BAFB-966A39940F1F}" type="slidenum">
              <a:rPr lang="en-US" smtClean="0"/>
              <a:t>17</a:t>
            </a:fld>
            <a:endParaRPr lang="en-US"/>
          </a:p>
        </p:txBody>
      </p:sp>
    </p:spTree>
    <p:extLst>
      <p:ext uri="{BB962C8B-B14F-4D97-AF65-F5344CB8AC3E}">
        <p14:creationId xmlns:p14="http://schemas.microsoft.com/office/powerpoint/2010/main" val="1852140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2986C4-6102-4248-BAFB-966A39940F1F}" type="slidenum">
              <a:rPr lang="en-US" smtClean="0"/>
              <a:t>18</a:t>
            </a:fld>
            <a:endParaRPr lang="en-US"/>
          </a:p>
        </p:txBody>
      </p:sp>
    </p:spTree>
    <p:extLst>
      <p:ext uri="{BB962C8B-B14F-4D97-AF65-F5344CB8AC3E}">
        <p14:creationId xmlns:p14="http://schemas.microsoft.com/office/powerpoint/2010/main" val="1690198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accordance with 45 CSR 13-5.7 of the West Virginia Code, shown here, this is a shall issue permit unless it is determined that the proposed modification will violate applicable emissions standards, will interfere with attainment or maintenance of an applicable ambient air quality increment or be inconsistent with the intent and purpose of this rule or W.Va. Code §22-5-1.  </a:t>
            </a:r>
          </a:p>
        </p:txBody>
      </p:sp>
      <p:sp>
        <p:nvSpPr>
          <p:cNvPr id="4" name="Slide Number Placeholder 3"/>
          <p:cNvSpPr>
            <a:spLocks noGrp="1"/>
          </p:cNvSpPr>
          <p:nvPr>
            <p:ph type="sldNum" sz="quarter" idx="5"/>
          </p:nvPr>
        </p:nvSpPr>
        <p:spPr/>
        <p:txBody>
          <a:bodyPr/>
          <a:lstStyle/>
          <a:p>
            <a:fld id="{E52986C4-6102-4248-BAFB-966A39940F1F}" type="slidenum">
              <a:rPr lang="en-US" smtClean="0"/>
              <a:t>19</a:t>
            </a:fld>
            <a:endParaRPr lang="en-US"/>
          </a:p>
        </p:txBody>
      </p:sp>
    </p:spTree>
    <p:extLst>
      <p:ext uri="{BB962C8B-B14F-4D97-AF65-F5344CB8AC3E}">
        <p14:creationId xmlns:p14="http://schemas.microsoft.com/office/powerpoint/2010/main" val="411776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presentation, I will provide a general explanation of the Clean Air Act.</a:t>
            </a:r>
          </a:p>
          <a:p>
            <a:endParaRPr lang="en-US" dirty="0"/>
          </a:p>
          <a:p>
            <a:r>
              <a:rPr lang="en-US" dirty="0"/>
              <a:t>I will give a general explanation of the permitting process.</a:t>
            </a:r>
          </a:p>
          <a:p>
            <a:endParaRPr lang="en-US" dirty="0"/>
          </a:p>
          <a:p>
            <a:r>
              <a:rPr lang="en-US" dirty="0"/>
              <a:t>I will go over the changes to the facility and changes in permit requirements and will</a:t>
            </a:r>
          </a:p>
          <a:p>
            <a:endParaRPr lang="en-US" dirty="0"/>
          </a:p>
          <a:p>
            <a:r>
              <a:rPr lang="en-US" dirty="0"/>
              <a:t>then conclude with a summary of my presentation.</a:t>
            </a:r>
          </a:p>
        </p:txBody>
      </p:sp>
      <p:sp>
        <p:nvSpPr>
          <p:cNvPr id="4" name="Slide Number Placeholder 3"/>
          <p:cNvSpPr>
            <a:spLocks noGrp="1"/>
          </p:cNvSpPr>
          <p:nvPr>
            <p:ph type="sldNum" sz="quarter" idx="5"/>
          </p:nvPr>
        </p:nvSpPr>
        <p:spPr/>
        <p:txBody>
          <a:bodyPr/>
          <a:lstStyle/>
          <a:p>
            <a:fld id="{E52986C4-6102-4248-BAFB-966A39940F1F}" type="slidenum">
              <a:rPr lang="en-US" smtClean="0"/>
              <a:t>2</a:t>
            </a:fld>
            <a:endParaRPr lang="en-US"/>
          </a:p>
        </p:txBody>
      </p:sp>
    </p:spTree>
    <p:extLst>
      <p:ext uri="{BB962C8B-B14F-4D97-AF65-F5344CB8AC3E}">
        <p14:creationId xmlns:p14="http://schemas.microsoft.com/office/powerpoint/2010/main" val="2681994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wish to receive e-mail notifications of DEP activities, you may sign up for the DEP’s e-mail notification service at the URL shown or you can send a written request by mail to the DEP Public Information Office at the address shown.</a:t>
            </a:r>
          </a:p>
        </p:txBody>
      </p:sp>
      <p:sp>
        <p:nvSpPr>
          <p:cNvPr id="4" name="Slide Number Placeholder 3"/>
          <p:cNvSpPr>
            <a:spLocks noGrp="1"/>
          </p:cNvSpPr>
          <p:nvPr>
            <p:ph type="sldNum" sz="quarter" idx="5"/>
          </p:nvPr>
        </p:nvSpPr>
        <p:spPr/>
        <p:txBody>
          <a:bodyPr/>
          <a:lstStyle/>
          <a:p>
            <a:fld id="{E52986C4-6102-4248-BAFB-966A39940F1F}" type="slidenum">
              <a:rPr lang="en-US" smtClean="0"/>
              <a:t>20</a:t>
            </a:fld>
            <a:endParaRPr lang="en-US"/>
          </a:p>
        </p:txBody>
      </p:sp>
    </p:spTree>
    <p:extLst>
      <p:ext uri="{BB962C8B-B14F-4D97-AF65-F5344CB8AC3E}">
        <p14:creationId xmlns:p14="http://schemas.microsoft.com/office/powerpoint/2010/main" val="2166993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public comment period has been extended to 5:00 P.M. Tuesday, September 19, 2023.</a:t>
            </a:r>
          </a:p>
        </p:txBody>
      </p:sp>
      <p:sp>
        <p:nvSpPr>
          <p:cNvPr id="4" name="Slide Number Placeholder 3"/>
          <p:cNvSpPr>
            <a:spLocks noGrp="1"/>
          </p:cNvSpPr>
          <p:nvPr>
            <p:ph type="sldNum" sz="quarter" idx="5"/>
          </p:nvPr>
        </p:nvSpPr>
        <p:spPr/>
        <p:txBody>
          <a:bodyPr/>
          <a:lstStyle/>
          <a:p>
            <a:fld id="{E52986C4-6102-4248-BAFB-966A39940F1F}" type="slidenum">
              <a:rPr lang="en-US" smtClean="0"/>
              <a:t>21</a:t>
            </a:fld>
            <a:endParaRPr lang="en-US"/>
          </a:p>
        </p:txBody>
      </p:sp>
    </p:spTree>
    <p:extLst>
      <p:ext uri="{BB962C8B-B14F-4D97-AF65-F5344CB8AC3E}">
        <p14:creationId xmlns:p14="http://schemas.microsoft.com/office/powerpoint/2010/main" val="1131093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submit your written comments to me by e-mail at my e-mail address shown.</a:t>
            </a:r>
          </a:p>
          <a:p>
            <a:endParaRPr lang="en-US" dirty="0"/>
          </a:p>
          <a:p>
            <a:r>
              <a:rPr lang="en-US" dirty="0"/>
              <a:t>Please put “DuPont Specialty Products Comments” in the subject line.</a:t>
            </a:r>
          </a:p>
          <a:p>
            <a:endParaRPr lang="en-US" dirty="0"/>
          </a:p>
          <a:p>
            <a:r>
              <a:rPr lang="en-US" dirty="0"/>
              <a:t>This concludes my presentation and we will now proceed to the question and answer portion of the meeting.</a:t>
            </a:r>
          </a:p>
        </p:txBody>
      </p:sp>
      <p:sp>
        <p:nvSpPr>
          <p:cNvPr id="4" name="Slide Number Placeholder 3"/>
          <p:cNvSpPr>
            <a:spLocks noGrp="1"/>
          </p:cNvSpPr>
          <p:nvPr>
            <p:ph type="sldNum" sz="quarter" idx="5"/>
          </p:nvPr>
        </p:nvSpPr>
        <p:spPr/>
        <p:txBody>
          <a:bodyPr/>
          <a:lstStyle/>
          <a:p>
            <a:fld id="{E52986C4-6102-4248-BAFB-966A39940F1F}" type="slidenum">
              <a:rPr lang="en-US" smtClean="0"/>
              <a:t>22</a:t>
            </a:fld>
            <a:endParaRPr lang="en-US"/>
          </a:p>
        </p:txBody>
      </p:sp>
    </p:spTree>
    <p:extLst>
      <p:ext uri="{BB962C8B-B14F-4D97-AF65-F5344CB8AC3E}">
        <p14:creationId xmlns:p14="http://schemas.microsoft.com/office/powerpoint/2010/main" val="399963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Clean Air Act was a mandate to the EPA to protect public health and welfare.</a:t>
            </a:r>
          </a:p>
          <a:p>
            <a:endParaRPr lang="en-US" dirty="0"/>
          </a:p>
          <a:p>
            <a:r>
              <a:rPr lang="en-US" dirty="0"/>
              <a:t>In response to this mandate, the EPA developed National Ambient Air Quality Standards and regulations for Hazardous Air Pollutants designed to be protective of human health and the environment.</a:t>
            </a:r>
          </a:p>
          <a:p>
            <a:endParaRPr lang="en-US" dirty="0"/>
          </a:p>
          <a:p>
            <a:r>
              <a:rPr lang="en-US" dirty="0"/>
              <a:t>State and federal rules and regulations established to ensure these standards are met and kept through permitting and enforcement.</a:t>
            </a:r>
          </a:p>
          <a:p>
            <a:endParaRPr lang="en-US" dirty="0"/>
          </a:p>
        </p:txBody>
      </p:sp>
      <p:sp>
        <p:nvSpPr>
          <p:cNvPr id="4" name="Slide Number Placeholder 3"/>
          <p:cNvSpPr>
            <a:spLocks noGrp="1"/>
          </p:cNvSpPr>
          <p:nvPr>
            <p:ph type="sldNum" sz="quarter" idx="5"/>
          </p:nvPr>
        </p:nvSpPr>
        <p:spPr/>
        <p:txBody>
          <a:bodyPr/>
          <a:lstStyle/>
          <a:p>
            <a:fld id="{E52986C4-6102-4248-BAFB-966A39940F1F}" type="slidenum">
              <a:rPr lang="en-US" smtClean="0"/>
              <a:t>3</a:t>
            </a:fld>
            <a:endParaRPr lang="en-US"/>
          </a:p>
        </p:txBody>
      </p:sp>
    </p:spTree>
    <p:extLst>
      <p:ext uri="{BB962C8B-B14F-4D97-AF65-F5344CB8AC3E}">
        <p14:creationId xmlns:p14="http://schemas.microsoft.com/office/powerpoint/2010/main" val="2112127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permitting process is focused on air quality.</a:t>
            </a:r>
          </a:p>
          <a:p>
            <a:endParaRPr lang="en-US" dirty="0"/>
          </a:p>
          <a:p>
            <a:endParaRPr lang="en-US" dirty="0"/>
          </a:p>
          <a:p>
            <a:r>
              <a:rPr lang="en-US" dirty="0"/>
              <a:t>The permitting process determines and enforces compliance with state and federal air quality rules and regulations and with a facility’s air emissions.</a:t>
            </a:r>
          </a:p>
          <a:p>
            <a:endParaRPr lang="en-US" dirty="0"/>
          </a:p>
          <a:p>
            <a:r>
              <a:rPr lang="en-US" dirty="0"/>
              <a:t>The permitting process provides a framework for public notice and participation.</a:t>
            </a:r>
          </a:p>
          <a:p>
            <a:endParaRPr lang="en-US" dirty="0"/>
          </a:p>
          <a:p>
            <a:r>
              <a:rPr lang="en-US" dirty="0"/>
              <a:t> </a:t>
            </a:r>
          </a:p>
          <a:p>
            <a:r>
              <a:rPr lang="en-US" dirty="0"/>
              <a:t>The permitting process does not consider non-air quality benefits, impacts, information including but not limited to economics, public support, etc.</a:t>
            </a:r>
          </a:p>
          <a:p>
            <a:endParaRPr lang="en-US" dirty="0"/>
          </a:p>
          <a:p>
            <a:r>
              <a:rPr lang="en-US" dirty="0"/>
              <a:t>The permitting process does not require or prohibit where a facility may be located nor does it address non-air air quality environmental impacts, for example water quality.</a:t>
            </a:r>
          </a:p>
        </p:txBody>
      </p:sp>
      <p:sp>
        <p:nvSpPr>
          <p:cNvPr id="4" name="Slide Number Placeholder 3"/>
          <p:cNvSpPr>
            <a:spLocks noGrp="1"/>
          </p:cNvSpPr>
          <p:nvPr>
            <p:ph type="sldNum" sz="quarter" idx="5"/>
          </p:nvPr>
        </p:nvSpPr>
        <p:spPr/>
        <p:txBody>
          <a:bodyPr/>
          <a:lstStyle/>
          <a:p>
            <a:fld id="{E52986C4-6102-4248-BAFB-966A39940F1F}" type="slidenum">
              <a:rPr lang="en-US" smtClean="0"/>
              <a:t>4</a:t>
            </a:fld>
            <a:endParaRPr lang="en-US"/>
          </a:p>
        </p:txBody>
      </p:sp>
    </p:spTree>
    <p:extLst>
      <p:ext uri="{BB962C8B-B14F-4D97-AF65-F5344CB8AC3E}">
        <p14:creationId xmlns:p14="http://schemas.microsoft.com/office/powerpoint/2010/main" val="296739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permitting process begins when a company submits an application to the Division of Air Quality and publishes a legal ad beginning a 30-day comment period.</a:t>
            </a:r>
          </a:p>
          <a:p>
            <a:endParaRPr lang="en-US" dirty="0"/>
          </a:p>
          <a:p>
            <a:r>
              <a:rPr lang="en-US" dirty="0"/>
              <a:t>Within 30 days following receipt of the application, the DAQ must perform a completeness review of the application and must notify the applicant that the application is complete or that additional information is required.</a:t>
            </a:r>
          </a:p>
          <a:p>
            <a:endParaRPr lang="en-US" dirty="0"/>
          </a:p>
          <a:p>
            <a:r>
              <a:rPr lang="en-US" dirty="0"/>
              <a:t>Once an application is determined to be complete, the application is reviewed to determine which air quality rules apply and if the proposal meets those rules.</a:t>
            </a:r>
          </a:p>
        </p:txBody>
      </p:sp>
      <p:sp>
        <p:nvSpPr>
          <p:cNvPr id="4" name="Slide Number Placeholder 3"/>
          <p:cNvSpPr>
            <a:spLocks noGrp="1"/>
          </p:cNvSpPr>
          <p:nvPr>
            <p:ph type="sldNum" sz="quarter" idx="5"/>
          </p:nvPr>
        </p:nvSpPr>
        <p:spPr/>
        <p:txBody>
          <a:bodyPr/>
          <a:lstStyle/>
          <a:p>
            <a:fld id="{E52986C4-6102-4248-BAFB-966A39940F1F}" type="slidenum">
              <a:rPr lang="en-US" smtClean="0"/>
              <a:t>5</a:t>
            </a:fld>
            <a:endParaRPr lang="en-US"/>
          </a:p>
        </p:txBody>
      </p:sp>
    </p:spTree>
    <p:extLst>
      <p:ext uri="{BB962C8B-B14F-4D97-AF65-F5344CB8AC3E}">
        <p14:creationId xmlns:p14="http://schemas.microsoft.com/office/powerpoint/2010/main" val="1949372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it is determined that the project meets all applicable air quality rules, the DAQ publishes a legal ad starting a 30 day public comment period during which time the draft permit and the evaluation are made available to the public for review.  </a:t>
            </a:r>
          </a:p>
          <a:p>
            <a:endParaRPr lang="en-US" dirty="0"/>
          </a:p>
          <a:p>
            <a:r>
              <a:rPr lang="en-US" dirty="0"/>
              <a:t>These documents as well as the other documents including e-mail correspondence, comments  during the completeness review,  technical review and public review are made available at the URL shown here.</a:t>
            </a:r>
          </a:p>
        </p:txBody>
      </p:sp>
      <p:sp>
        <p:nvSpPr>
          <p:cNvPr id="4" name="Slide Number Placeholder 3"/>
          <p:cNvSpPr>
            <a:spLocks noGrp="1"/>
          </p:cNvSpPr>
          <p:nvPr>
            <p:ph type="sldNum" sz="quarter" idx="5"/>
          </p:nvPr>
        </p:nvSpPr>
        <p:spPr/>
        <p:txBody>
          <a:bodyPr/>
          <a:lstStyle/>
          <a:p>
            <a:fld id="{E52986C4-6102-4248-BAFB-966A39940F1F}" type="slidenum">
              <a:rPr lang="en-US" smtClean="0"/>
              <a:t>6</a:t>
            </a:fld>
            <a:endParaRPr lang="en-US"/>
          </a:p>
        </p:txBody>
      </p:sp>
    </p:spTree>
    <p:extLst>
      <p:ext uri="{BB962C8B-B14F-4D97-AF65-F5344CB8AC3E}">
        <p14:creationId xmlns:p14="http://schemas.microsoft.com/office/powerpoint/2010/main" val="3118402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being permitted?</a:t>
            </a:r>
          </a:p>
          <a:p>
            <a:endParaRPr lang="en-US" dirty="0"/>
          </a:p>
          <a:p>
            <a:r>
              <a:rPr lang="en-US" dirty="0"/>
              <a:t>DuPont Specialty Products has proposed the installation of an emergency safety flare.</a:t>
            </a:r>
          </a:p>
          <a:p>
            <a:endParaRPr lang="en-US" dirty="0"/>
          </a:p>
          <a:p>
            <a:r>
              <a:rPr lang="en-US" dirty="0"/>
              <a:t>The purpose of the flare is to control emissions resulting from an emergency event  in which the pressure relief devices open on one or both of two existing acetic anhydride storage vessels as a result of upset conditions.  </a:t>
            </a:r>
          </a:p>
          <a:p>
            <a:endParaRPr lang="en-US" dirty="0"/>
          </a:p>
          <a:p>
            <a:r>
              <a:rPr lang="en-US" dirty="0"/>
              <a:t>There is currently no state or federal rule or requirement that requires DuPont Specialty Products to have this flare.  </a:t>
            </a:r>
          </a:p>
          <a:p>
            <a:endParaRPr lang="en-US" dirty="0"/>
          </a:p>
          <a:p>
            <a:r>
              <a:rPr lang="en-US" dirty="0"/>
              <a:t>This flare is being proposed voluntarily as a means to protect employees and the public in the event of an upset.</a:t>
            </a:r>
          </a:p>
          <a:p>
            <a:endParaRPr lang="en-US" dirty="0"/>
          </a:p>
          <a:p>
            <a:r>
              <a:rPr lang="en-US" dirty="0"/>
              <a:t>Although it is being voluntarily proposed, the flare is subject to WV Code 40 CSR 6 To Prevent and Control Air Pollution from the Combustion of Refuse in which flare combustion is defined as incineration.</a:t>
            </a:r>
          </a:p>
        </p:txBody>
      </p:sp>
      <p:sp>
        <p:nvSpPr>
          <p:cNvPr id="4" name="Slide Number Placeholder 3"/>
          <p:cNvSpPr>
            <a:spLocks noGrp="1"/>
          </p:cNvSpPr>
          <p:nvPr>
            <p:ph type="sldNum" sz="quarter" idx="5"/>
          </p:nvPr>
        </p:nvSpPr>
        <p:spPr/>
        <p:txBody>
          <a:bodyPr/>
          <a:lstStyle/>
          <a:p>
            <a:fld id="{E52986C4-6102-4248-BAFB-966A39940F1F}" type="slidenum">
              <a:rPr lang="en-US" smtClean="0"/>
              <a:t>7</a:t>
            </a:fld>
            <a:endParaRPr lang="en-US"/>
          </a:p>
        </p:txBody>
      </p:sp>
    </p:spTree>
    <p:extLst>
      <p:ext uri="{BB962C8B-B14F-4D97-AF65-F5344CB8AC3E}">
        <p14:creationId xmlns:p14="http://schemas.microsoft.com/office/powerpoint/2010/main" val="4042178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flare, DuPont Specialty Products has proposed changing the limitations of their capper maintenance jet events.</a:t>
            </a:r>
          </a:p>
          <a:p>
            <a:endParaRPr lang="en-US" dirty="0"/>
          </a:p>
          <a:p>
            <a:r>
              <a:rPr lang="en-US" dirty="0"/>
              <a:t>The cappers are reactors in which a chemical is introduced to the polymer to stabilize the polymer’s molecular structure. During maintenance, steam jets are used to evacuate remaining vapors in the cappers through a scrubber.</a:t>
            </a:r>
          </a:p>
          <a:p>
            <a:endParaRPr lang="en-US" dirty="0"/>
          </a:p>
          <a:p>
            <a:r>
              <a:rPr lang="en-US" dirty="0"/>
              <a:t>In the 2011 application, the emissions were originally calculated using 45 capper maintenance jet events per capper.  Somehow 36 hours became 36 total capper maintenance jet events in that revision.     </a:t>
            </a:r>
          </a:p>
          <a:p>
            <a:endParaRPr lang="en-US" dirty="0"/>
          </a:p>
          <a:p>
            <a:r>
              <a:rPr lang="en-US" dirty="0"/>
              <a:t>For this current revision of the permit, DuPont Specialty Products re-calculated the  </a:t>
            </a:r>
            <a:r>
              <a:rPr lang="en-US" dirty="0" err="1"/>
              <a:t>the</a:t>
            </a:r>
            <a:r>
              <a:rPr lang="en-US" dirty="0"/>
              <a:t> capper maintenance jet event emissions using 45 capper maintenance jet events per capper per year, the same as in 2011.  In their re-calculations, 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 error in hourly emission rates was discovered and corrected and t</a:t>
            </a:r>
            <a:r>
              <a:rPr lang="en-US" dirty="0"/>
              <a:t>he actual flow rates of each capper jet.</a:t>
            </a:r>
          </a:p>
          <a:p>
            <a:endParaRPr lang="en-US" dirty="0"/>
          </a:p>
          <a:p>
            <a:r>
              <a:rPr lang="en-US" dirty="0"/>
              <a:t>The updated values resulted in lower estimated hourly emission rates, with the exception of formaldehyde.</a:t>
            </a:r>
          </a:p>
          <a:p>
            <a:endParaRPr lang="en-US" dirty="0"/>
          </a:p>
          <a:p>
            <a:r>
              <a:rPr lang="en-US" dirty="0"/>
              <a:t>The increase in controlled emission of formaldehyde was calculated to be 0.03 </a:t>
            </a:r>
            <a:r>
              <a:rPr lang="en-US" dirty="0" err="1"/>
              <a:t>lb</a:t>
            </a:r>
            <a:r>
              <a:rPr lang="en-US" dirty="0"/>
              <a:t>/</a:t>
            </a:r>
            <a:r>
              <a:rPr lang="en-US" dirty="0" err="1"/>
              <a:t>hr</a:t>
            </a:r>
            <a:r>
              <a:rPr lang="en-US" dirty="0"/>
              <a:t> and 0.00135 </a:t>
            </a:r>
            <a:r>
              <a:rPr lang="en-US" dirty="0" err="1"/>
              <a:t>tpy</a:t>
            </a:r>
            <a:r>
              <a:rPr lang="en-US" dirty="0"/>
              <a:t> (~3 </a:t>
            </a:r>
            <a:r>
              <a:rPr lang="en-US" dirty="0" err="1"/>
              <a:t>lbs</a:t>
            </a:r>
            <a:r>
              <a:rPr lang="en-US" dirty="0"/>
              <a:t> per year) using a  scrubber control efficiency of 97.75 % and a limit of 90 capper maintenance events per year.</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52986C4-6102-4248-BAFB-966A39940F1F}" type="slidenum">
              <a:rPr lang="en-US" smtClean="0"/>
              <a:t>8</a:t>
            </a:fld>
            <a:endParaRPr lang="en-US"/>
          </a:p>
        </p:txBody>
      </p:sp>
    </p:spTree>
    <p:extLst>
      <p:ext uri="{BB962C8B-B14F-4D97-AF65-F5344CB8AC3E}">
        <p14:creationId xmlns:p14="http://schemas.microsoft.com/office/powerpoint/2010/main" val="3936995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existing liquid flow rate limit of &lt;50 gallons per minute was initially established to prevent flooding of the scrubber.  DuPont believes that the water supply line is not capable of supplying enough water to flood the scrubber and that a minimum limit of 35 </a:t>
            </a:r>
            <a:r>
              <a:rPr lang="en-US" dirty="0" err="1"/>
              <a:t>gpm</a:t>
            </a:r>
            <a:r>
              <a:rPr lang="en-US" dirty="0"/>
              <a:t> is a more intuitive parameter limit to ensure proper abatement of emissions from the capper maintenance jet events.</a:t>
            </a:r>
          </a:p>
        </p:txBody>
      </p:sp>
      <p:sp>
        <p:nvSpPr>
          <p:cNvPr id="4" name="Slide Number Placeholder 3"/>
          <p:cNvSpPr>
            <a:spLocks noGrp="1"/>
          </p:cNvSpPr>
          <p:nvPr>
            <p:ph type="sldNum" sz="quarter" idx="5"/>
          </p:nvPr>
        </p:nvSpPr>
        <p:spPr/>
        <p:txBody>
          <a:bodyPr/>
          <a:lstStyle/>
          <a:p>
            <a:fld id="{E52986C4-6102-4248-BAFB-966A39940F1F}" type="slidenum">
              <a:rPr lang="en-US" smtClean="0"/>
              <a:t>9</a:t>
            </a:fld>
            <a:endParaRPr lang="en-US"/>
          </a:p>
        </p:txBody>
      </p:sp>
    </p:spTree>
    <p:extLst>
      <p:ext uri="{BB962C8B-B14F-4D97-AF65-F5344CB8AC3E}">
        <p14:creationId xmlns:p14="http://schemas.microsoft.com/office/powerpoint/2010/main" val="2771247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C431F-10C1-9B2D-4A9D-7BEA0F4A4E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907A4A-43F7-88C2-2843-EFE80E103D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F46AF0-FB36-1BB2-2F14-CF840FCAA919}"/>
              </a:ext>
            </a:extLst>
          </p:cNvPr>
          <p:cNvSpPr>
            <a:spLocks noGrp="1"/>
          </p:cNvSpPr>
          <p:nvPr>
            <p:ph type="dt" sz="half" idx="10"/>
          </p:nvPr>
        </p:nvSpPr>
        <p:spPr/>
        <p:txBody>
          <a:bodyPr/>
          <a:lstStyle/>
          <a:p>
            <a:fld id="{37F16480-B7E7-483E-A958-16F7E58F3A86}" type="datetimeFigureOut">
              <a:rPr lang="en-US" smtClean="0"/>
              <a:t>9/11/2023</a:t>
            </a:fld>
            <a:endParaRPr lang="en-US"/>
          </a:p>
        </p:txBody>
      </p:sp>
      <p:sp>
        <p:nvSpPr>
          <p:cNvPr id="5" name="Footer Placeholder 4">
            <a:extLst>
              <a:ext uri="{FF2B5EF4-FFF2-40B4-BE49-F238E27FC236}">
                <a16:creationId xmlns:a16="http://schemas.microsoft.com/office/drawing/2014/main" id="{378A37A8-3C75-1EA5-6FCC-7714F4D868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447DF-6FB7-1F6E-9238-44114B153629}"/>
              </a:ext>
            </a:extLst>
          </p:cNvPr>
          <p:cNvSpPr>
            <a:spLocks noGrp="1"/>
          </p:cNvSpPr>
          <p:nvPr>
            <p:ph type="sldNum" sz="quarter" idx="12"/>
          </p:nvPr>
        </p:nvSpPr>
        <p:spPr/>
        <p:txBody>
          <a:bodyPr/>
          <a:lstStyle/>
          <a:p>
            <a:fld id="{80A22EA7-55ED-456A-9A61-BFA113DB693B}" type="slidenum">
              <a:rPr lang="en-US" smtClean="0"/>
              <a:t>‹#›</a:t>
            </a:fld>
            <a:endParaRPr lang="en-US"/>
          </a:p>
        </p:txBody>
      </p:sp>
    </p:spTree>
    <p:extLst>
      <p:ext uri="{BB962C8B-B14F-4D97-AF65-F5344CB8AC3E}">
        <p14:creationId xmlns:p14="http://schemas.microsoft.com/office/powerpoint/2010/main" val="849262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5B51E-8D85-CDFE-74EF-0EF595123B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BE33E7-E5EB-344A-483B-E68101280D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6E51C-85EB-A636-D3D6-45DAB3BD2EC7}"/>
              </a:ext>
            </a:extLst>
          </p:cNvPr>
          <p:cNvSpPr>
            <a:spLocks noGrp="1"/>
          </p:cNvSpPr>
          <p:nvPr>
            <p:ph type="dt" sz="half" idx="10"/>
          </p:nvPr>
        </p:nvSpPr>
        <p:spPr/>
        <p:txBody>
          <a:bodyPr/>
          <a:lstStyle/>
          <a:p>
            <a:fld id="{37F16480-B7E7-483E-A958-16F7E58F3A86}" type="datetimeFigureOut">
              <a:rPr lang="en-US" smtClean="0"/>
              <a:t>9/11/2023</a:t>
            </a:fld>
            <a:endParaRPr lang="en-US"/>
          </a:p>
        </p:txBody>
      </p:sp>
      <p:sp>
        <p:nvSpPr>
          <p:cNvPr id="5" name="Footer Placeholder 4">
            <a:extLst>
              <a:ext uri="{FF2B5EF4-FFF2-40B4-BE49-F238E27FC236}">
                <a16:creationId xmlns:a16="http://schemas.microsoft.com/office/drawing/2014/main" id="{530FD458-F695-5D00-FE38-884AB849FE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D5A056-7A22-4505-4401-728835F67EE8}"/>
              </a:ext>
            </a:extLst>
          </p:cNvPr>
          <p:cNvSpPr>
            <a:spLocks noGrp="1"/>
          </p:cNvSpPr>
          <p:nvPr>
            <p:ph type="sldNum" sz="quarter" idx="12"/>
          </p:nvPr>
        </p:nvSpPr>
        <p:spPr/>
        <p:txBody>
          <a:bodyPr/>
          <a:lstStyle/>
          <a:p>
            <a:fld id="{80A22EA7-55ED-456A-9A61-BFA113DB693B}" type="slidenum">
              <a:rPr lang="en-US" smtClean="0"/>
              <a:t>‹#›</a:t>
            </a:fld>
            <a:endParaRPr lang="en-US"/>
          </a:p>
        </p:txBody>
      </p:sp>
    </p:spTree>
    <p:extLst>
      <p:ext uri="{BB962C8B-B14F-4D97-AF65-F5344CB8AC3E}">
        <p14:creationId xmlns:p14="http://schemas.microsoft.com/office/powerpoint/2010/main" val="1064139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7065D5-C982-85E2-81E8-7ABDA4B746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264CA6-586C-2874-029E-ACA0169E8D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E807B-DF86-8E32-3263-55C2E5FA356A}"/>
              </a:ext>
            </a:extLst>
          </p:cNvPr>
          <p:cNvSpPr>
            <a:spLocks noGrp="1"/>
          </p:cNvSpPr>
          <p:nvPr>
            <p:ph type="dt" sz="half" idx="10"/>
          </p:nvPr>
        </p:nvSpPr>
        <p:spPr/>
        <p:txBody>
          <a:bodyPr/>
          <a:lstStyle/>
          <a:p>
            <a:fld id="{37F16480-B7E7-483E-A958-16F7E58F3A86}" type="datetimeFigureOut">
              <a:rPr lang="en-US" smtClean="0"/>
              <a:t>9/11/2023</a:t>
            </a:fld>
            <a:endParaRPr lang="en-US"/>
          </a:p>
        </p:txBody>
      </p:sp>
      <p:sp>
        <p:nvSpPr>
          <p:cNvPr id="5" name="Footer Placeholder 4">
            <a:extLst>
              <a:ext uri="{FF2B5EF4-FFF2-40B4-BE49-F238E27FC236}">
                <a16:creationId xmlns:a16="http://schemas.microsoft.com/office/drawing/2014/main" id="{213120E6-BA7C-C013-1661-89986A27E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9D99D9-DBCB-96DB-0FB8-7526FCD09596}"/>
              </a:ext>
            </a:extLst>
          </p:cNvPr>
          <p:cNvSpPr>
            <a:spLocks noGrp="1"/>
          </p:cNvSpPr>
          <p:nvPr>
            <p:ph type="sldNum" sz="quarter" idx="12"/>
          </p:nvPr>
        </p:nvSpPr>
        <p:spPr/>
        <p:txBody>
          <a:bodyPr/>
          <a:lstStyle/>
          <a:p>
            <a:fld id="{80A22EA7-55ED-456A-9A61-BFA113DB693B}" type="slidenum">
              <a:rPr lang="en-US" smtClean="0"/>
              <a:t>‹#›</a:t>
            </a:fld>
            <a:endParaRPr lang="en-US"/>
          </a:p>
        </p:txBody>
      </p:sp>
    </p:spTree>
    <p:extLst>
      <p:ext uri="{BB962C8B-B14F-4D97-AF65-F5344CB8AC3E}">
        <p14:creationId xmlns:p14="http://schemas.microsoft.com/office/powerpoint/2010/main" val="2947985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7D9BC-F6B9-D4D0-5E8A-975A4A1765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93CDC0-F52E-67C8-0511-3CE43EE1FD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558C6B-A46E-05D8-86ED-C16083AEB5A1}"/>
              </a:ext>
            </a:extLst>
          </p:cNvPr>
          <p:cNvSpPr>
            <a:spLocks noGrp="1"/>
          </p:cNvSpPr>
          <p:nvPr>
            <p:ph type="dt" sz="half" idx="10"/>
          </p:nvPr>
        </p:nvSpPr>
        <p:spPr/>
        <p:txBody>
          <a:bodyPr/>
          <a:lstStyle/>
          <a:p>
            <a:fld id="{37F16480-B7E7-483E-A958-16F7E58F3A86}" type="datetimeFigureOut">
              <a:rPr lang="en-US" smtClean="0"/>
              <a:t>9/11/2023</a:t>
            </a:fld>
            <a:endParaRPr lang="en-US"/>
          </a:p>
        </p:txBody>
      </p:sp>
      <p:sp>
        <p:nvSpPr>
          <p:cNvPr id="5" name="Footer Placeholder 4">
            <a:extLst>
              <a:ext uri="{FF2B5EF4-FFF2-40B4-BE49-F238E27FC236}">
                <a16:creationId xmlns:a16="http://schemas.microsoft.com/office/drawing/2014/main" id="{4693580B-15D0-EDC4-9AD3-EBB765961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A61846-B225-A430-6BDA-ACDE45E61203}"/>
              </a:ext>
            </a:extLst>
          </p:cNvPr>
          <p:cNvSpPr>
            <a:spLocks noGrp="1"/>
          </p:cNvSpPr>
          <p:nvPr>
            <p:ph type="sldNum" sz="quarter" idx="12"/>
          </p:nvPr>
        </p:nvSpPr>
        <p:spPr/>
        <p:txBody>
          <a:bodyPr/>
          <a:lstStyle/>
          <a:p>
            <a:fld id="{80A22EA7-55ED-456A-9A61-BFA113DB693B}" type="slidenum">
              <a:rPr lang="en-US" smtClean="0"/>
              <a:t>‹#›</a:t>
            </a:fld>
            <a:endParaRPr lang="en-US"/>
          </a:p>
        </p:txBody>
      </p:sp>
    </p:spTree>
    <p:extLst>
      <p:ext uri="{BB962C8B-B14F-4D97-AF65-F5344CB8AC3E}">
        <p14:creationId xmlns:p14="http://schemas.microsoft.com/office/powerpoint/2010/main" val="3223989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A45F0-58A8-5A9E-EC9E-9D2CBBAC38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C6B6DF-9624-D88C-53AD-463B1CBE61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F295B9-5E6D-DB6D-1504-2AF4B7089ACB}"/>
              </a:ext>
            </a:extLst>
          </p:cNvPr>
          <p:cNvSpPr>
            <a:spLocks noGrp="1"/>
          </p:cNvSpPr>
          <p:nvPr>
            <p:ph type="dt" sz="half" idx="10"/>
          </p:nvPr>
        </p:nvSpPr>
        <p:spPr/>
        <p:txBody>
          <a:bodyPr/>
          <a:lstStyle/>
          <a:p>
            <a:fld id="{37F16480-B7E7-483E-A958-16F7E58F3A86}" type="datetimeFigureOut">
              <a:rPr lang="en-US" smtClean="0"/>
              <a:t>9/11/2023</a:t>
            </a:fld>
            <a:endParaRPr lang="en-US"/>
          </a:p>
        </p:txBody>
      </p:sp>
      <p:sp>
        <p:nvSpPr>
          <p:cNvPr id="5" name="Footer Placeholder 4">
            <a:extLst>
              <a:ext uri="{FF2B5EF4-FFF2-40B4-BE49-F238E27FC236}">
                <a16:creationId xmlns:a16="http://schemas.microsoft.com/office/drawing/2014/main" id="{D2029816-776D-35F3-4C24-BDB2553A9D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782D20-8CC8-5E7B-4C78-C31FF353D98B}"/>
              </a:ext>
            </a:extLst>
          </p:cNvPr>
          <p:cNvSpPr>
            <a:spLocks noGrp="1"/>
          </p:cNvSpPr>
          <p:nvPr>
            <p:ph type="sldNum" sz="quarter" idx="12"/>
          </p:nvPr>
        </p:nvSpPr>
        <p:spPr/>
        <p:txBody>
          <a:bodyPr/>
          <a:lstStyle/>
          <a:p>
            <a:fld id="{80A22EA7-55ED-456A-9A61-BFA113DB693B}" type="slidenum">
              <a:rPr lang="en-US" smtClean="0"/>
              <a:t>‹#›</a:t>
            </a:fld>
            <a:endParaRPr lang="en-US"/>
          </a:p>
        </p:txBody>
      </p:sp>
    </p:spTree>
    <p:extLst>
      <p:ext uri="{BB962C8B-B14F-4D97-AF65-F5344CB8AC3E}">
        <p14:creationId xmlns:p14="http://schemas.microsoft.com/office/powerpoint/2010/main" val="2140008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0BD0B-399D-4275-B162-1324E86DDC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7834A7-7D03-2677-03CB-6D26773CFF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366A5A-E6B4-EA7F-3095-8CFAEEE140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AF5F3B-BE7E-77A0-986E-A437B76A18D0}"/>
              </a:ext>
            </a:extLst>
          </p:cNvPr>
          <p:cNvSpPr>
            <a:spLocks noGrp="1"/>
          </p:cNvSpPr>
          <p:nvPr>
            <p:ph type="dt" sz="half" idx="10"/>
          </p:nvPr>
        </p:nvSpPr>
        <p:spPr/>
        <p:txBody>
          <a:bodyPr/>
          <a:lstStyle/>
          <a:p>
            <a:fld id="{37F16480-B7E7-483E-A958-16F7E58F3A86}" type="datetimeFigureOut">
              <a:rPr lang="en-US" smtClean="0"/>
              <a:t>9/11/2023</a:t>
            </a:fld>
            <a:endParaRPr lang="en-US"/>
          </a:p>
        </p:txBody>
      </p:sp>
      <p:sp>
        <p:nvSpPr>
          <p:cNvPr id="6" name="Footer Placeholder 5">
            <a:extLst>
              <a:ext uri="{FF2B5EF4-FFF2-40B4-BE49-F238E27FC236}">
                <a16:creationId xmlns:a16="http://schemas.microsoft.com/office/drawing/2014/main" id="{FD1F85B1-EBC5-685A-BAAA-11B7EC993A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6B4CED-2F4A-23AE-9DA1-C72FCDCFCC2B}"/>
              </a:ext>
            </a:extLst>
          </p:cNvPr>
          <p:cNvSpPr>
            <a:spLocks noGrp="1"/>
          </p:cNvSpPr>
          <p:nvPr>
            <p:ph type="sldNum" sz="quarter" idx="12"/>
          </p:nvPr>
        </p:nvSpPr>
        <p:spPr/>
        <p:txBody>
          <a:bodyPr/>
          <a:lstStyle/>
          <a:p>
            <a:fld id="{80A22EA7-55ED-456A-9A61-BFA113DB693B}" type="slidenum">
              <a:rPr lang="en-US" smtClean="0"/>
              <a:t>‹#›</a:t>
            </a:fld>
            <a:endParaRPr lang="en-US"/>
          </a:p>
        </p:txBody>
      </p:sp>
    </p:spTree>
    <p:extLst>
      <p:ext uri="{BB962C8B-B14F-4D97-AF65-F5344CB8AC3E}">
        <p14:creationId xmlns:p14="http://schemas.microsoft.com/office/powerpoint/2010/main" val="3237779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81AE-D614-1063-EA2B-849EC7A9B7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F433DD-8932-3A83-9D3A-9B42F25758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953C8F-3122-FDE6-F622-76FD058937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5B40CA-8AF8-0917-418F-0D3F864390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1DFD1-5206-E2A8-4D64-123BB6E5FF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E665F1-A754-9274-4F9F-4F51DE822673}"/>
              </a:ext>
            </a:extLst>
          </p:cNvPr>
          <p:cNvSpPr>
            <a:spLocks noGrp="1"/>
          </p:cNvSpPr>
          <p:nvPr>
            <p:ph type="dt" sz="half" idx="10"/>
          </p:nvPr>
        </p:nvSpPr>
        <p:spPr/>
        <p:txBody>
          <a:bodyPr/>
          <a:lstStyle/>
          <a:p>
            <a:fld id="{37F16480-B7E7-483E-A958-16F7E58F3A86}" type="datetimeFigureOut">
              <a:rPr lang="en-US" smtClean="0"/>
              <a:t>9/11/2023</a:t>
            </a:fld>
            <a:endParaRPr lang="en-US"/>
          </a:p>
        </p:txBody>
      </p:sp>
      <p:sp>
        <p:nvSpPr>
          <p:cNvPr id="8" name="Footer Placeholder 7">
            <a:extLst>
              <a:ext uri="{FF2B5EF4-FFF2-40B4-BE49-F238E27FC236}">
                <a16:creationId xmlns:a16="http://schemas.microsoft.com/office/drawing/2014/main" id="{84738888-D46B-3581-78AE-08FE20EF80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050DBA-9C60-D31E-0EA9-4BBBEA1B648A}"/>
              </a:ext>
            </a:extLst>
          </p:cNvPr>
          <p:cNvSpPr>
            <a:spLocks noGrp="1"/>
          </p:cNvSpPr>
          <p:nvPr>
            <p:ph type="sldNum" sz="quarter" idx="12"/>
          </p:nvPr>
        </p:nvSpPr>
        <p:spPr/>
        <p:txBody>
          <a:bodyPr/>
          <a:lstStyle/>
          <a:p>
            <a:fld id="{80A22EA7-55ED-456A-9A61-BFA113DB693B}" type="slidenum">
              <a:rPr lang="en-US" smtClean="0"/>
              <a:t>‹#›</a:t>
            </a:fld>
            <a:endParaRPr lang="en-US"/>
          </a:p>
        </p:txBody>
      </p:sp>
    </p:spTree>
    <p:extLst>
      <p:ext uri="{BB962C8B-B14F-4D97-AF65-F5344CB8AC3E}">
        <p14:creationId xmlns:p14="http://schemas.microsoft.com/office/powerpoint/2010/main" val="173627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3B7C0-8BA2-B2D6-C552-ACD592E76A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6DCBC7-0736-3B98-6BA4-C9C8143D7196}"/>
              </a:ext>
            </a:extLst>
          </p:cNvPr>
          <p:cNvSpPr>
            <a:spLocks noGrp="1"/>
          </p:cNvSpPr>
          <p:nvPr>
            <p:ph type="dt" sz="half" idx="10"/>
          </p:nvPr>
        </p:nvSpPr>
        <p:spPr/>
        <p:txBody>
          <a:bodyPr/>
          <a:lstStyle/>
          <a:p>
            <a:fld id="{37F16480-B7E7-483E-A958-16F7E58F3A86}" type="datetimeFigureOut">
              <a:rPr lang="en-US" smtClean="0"/>
              <a:t>9/11/2023</a:t>
            </a:fld>
            <a:endParaRPr lang="en-US"/>
          </a:p>
        </p:txBody>
      </p:sp>
      <p:sp>
        <p:nvSpPr>
          <p:cNvPr id="4" name="Footer Placeholder 3">
            <a:extLst>
              <a:ext uri="{FF2B5EF4-FFF2-40B4-BE49-F238E27FC236}">
                <a16:creationId xmlns:a16="http://schemas.microsoft.com/office/drawing/2014/main" id="{DC1B5279-B72C-B3D1-321C-930D45BC45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84DFD4-3C91-9178-04E7-4ED7FAC41FB9}"/>
              </a:ext>
            </a:extLst>
          </p:cNvPr>
          <p:cNvSpPr>
            <a:spLocks noGrp="1"/>
          </p:cNvSpPr>
          <p:nvPr>
            <p:ph type="sldNum" sz="quarter" idx="12"/>
          </p:nvPr>
        </p:nvSpPr>
        <p:spPr/>
        <p:txBody>
          <a:bodyPr/>
          <a:lstStyle/>
          <a:p>
            <a:fld id="{80A22EA7-55ED-456A-9A61-BFA113DB693B}" type="slidenum">
              <a:rPr lang="en-US" smtClean="0"/>
              <a:t>‹#›</a:t>
            </a:fld>
            <a:endParaRPr lang="en-US"/>
          </a:p>
        </p:txBody>
      </p:sp>
    </p:spTree>
    <p:extLst>
      <p:ext uri="{BB962C8B-B14F-4D97-AF65-F5344CB8AC3E}">
        <p14:creationId xmlns:p14="http://schemas.microsoft.com/office/powerpoint/2010/main" val="4208396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9E1C44-784A-01B2-3791-94ADA8D56DE4}"/>
              </a:ext>
            </a:extLst>
          </p:cNvPr>
          <p:cNvSpPr>
            <a:spLocks noGrp="1"/>
          </p:cNvSpPr>
          <p:nvPr>
            <p:ph type="dt" sz="half" idx="10"/>
          </p:nvPr>
        </p:nvSpPr>
        <p:spPr/>
        <p:txBody>
          <a:bodyPr/>
          <a:lstStyle/>
          <a:p>
            <a:fld id="{37F16480-B7E7-483E-A958-16F7E58F3A86}" type="datetimeFigureOut">
              <a:rPr lang="en-US" smtClean="0"/>
              <a:t>9/11/2023</a:t>
            </a:fld>
            <a:endParaRPr lang="en-US"/>
          </a:p>
        </p:txBody>
      </p:sp>
      <p:sp>
        <p:nvSpPr>
          <p:cNvPr id="3" name="Footer Placeholder 2">
            <a:extLst>
              <a:ext uri="{FF2B5EF4-FFF2-40B4-BE49-F238E27FC236}">
                <a16:creationId xmlns:a16="http://schemas.microsoft.com/office/drawing/2014/main" id="{D457AC65-E1E3-6D47-C206-81306CD196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7EBAC0-3A9B-F918-1477-0C1879647DB1}"/>
              </a:ext>
            </a:extLst>
          </p:cNvPr>
          <p:cNvSpPr>
            <a:spLocks noGrp="1"/>
          </p:cNvSpPr>
          <p:nvPr>
            <p:ph type="sldNum" sz="quarter" idx="12"/>
          </p:nvPr>
        </p:nvSpPr>
        <p:spPr/>
        <p:txBody>
          <a:bodyPr/>
          <a:lstStyle/>
          <a:p>
            <a:fld id="{80A22EA7-55ED-456A-9A61-BFA113DB693B}" type="slidenum">
              <a:rPr lang="en-US" smtClean="0"/>
              <a:t>‹#›</a:t>
            </a:fld>
            <a:endParaRPr lang="en-US"/>
          </a:p>
        </p:txBody>
      </p:sp>
    </p:spTree>
    <p:extLst>
      <p:ext uri="{BB962C8B-B14F-4D97-AF65-F5344CB8AC3E}">
        <p14:creationId xmlns:p14="http://schemas.microsoft.com/office/powerpoint/2010/main" val="1253034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C35F3-761E-2274-071C-920658270C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288D9-0F40-04B5-C7BC-BF801483B1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FAA1CD-291B-B93D-0D09-A408CE0E61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3B5739-7082-9FD6-E0A3-60F5A6472FC2}"/>
              </a:ext>
            </a:extLst>
          </p:cNvPr>
          <p:cNvSpPr>
            <a:spLocks noGrp="1"/>
          </p:cNvSpPr>
          <p:nvPr>
            <p:ph type="dt" sz="half" idx="10"/>
          </p:nvPr>
        </p:nvSpPr>
        <p:spPr/>
        <p:txBody>
          <a:bodyPr/>
          <a:lstStyle/>
          <a:p>
            <a:fld id="{37F16480-B7E7-483E-A958-16F7E58F3A86}" type="datetimeFigureOut">
              <a:rPr lang="en-US" smtClean="0"/>
              <a:t>9/11/2023</a:t>
            </a:fld>
            <a:endParaRPr lang="en-US"/>
          </a:p>
        </p:txBody>
      </p:sp>
      <p:sp>
        <p:nvSpPr>
          <p:cNvPr id="6" name="Footer Placeholder 5">
            <a:extLst>
              <a:ext uri="{FF2B5EF4-FFF2-40B4-BE49-F238E27FC236}">
                <a16:creationId xmlns:a16="http://schemas.microsoft.com/office/drawing/2014/main" id="{DFC4E476-DDA5-B694-0354-7AC432EDE7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00D8D6-1111-C399-C730-3FF91C8856D6}"/>
              </a:ext>
            </a:extLst>
          </p:cNvPr>
          <p:cNvSpPr>
            <a:spLocks noGrp="1"/>
          </p:cNvSpPr>
          <p:nvPr>
            <p:ph type="sldNum" sz="quarter" idx="12"/>
          </p:nvPr>
        </p:nvSpPr>
        <p:spPr/>
        <p:txBody>
          <a:bodyPr/>
          <a:lstStyle/>
          <a:p>
            <a:fld id="{80A22EA7-55ED-456A-9A61-BFA113DB693B}" type="slidenum">
              <a:rPr lang="en-US" smtClean="0"/>
              <a:t>‹#›</a:t>
            </a:fld>
            <a:endParaRPr lang="en-US"/>
          </a:p>
        </p:txBody>
      </p:sp>
    </p:spTree>
    <p:extLst>
      <p:ext uri="{BB962C8B-B14F-4D97-AF65-F5344CB8AC3E}">
        <p14:creationId xmlns:p14="http://schemas.microsoft.com/office/powerpoint/2010/main" val="4175379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1B625-D34C-81DB-70B0-D964F11508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FFE345-6AB9-8509-A453-F168BAD9A6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902C0E-C303-7B34-5D78-102FFE58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4F826F-225E-261D-E285-D8C84D0449D8}"/>
              </a:ext>
            </a:extLst>
          </p:cNvPr>
          <p:cNvSpPr>
            <a:spLocks noGrp="1"/>
          </p:cNvSpPr>
          <p:nvPr>
            <p:ph type="dt" sz="half" idx="10"/>
          </p:nvPr>
        </p:nvSpPr>
        <p:spPr/>
        <p:txBody>
          <a:bodyPr/>
          <a:lstStyle/>
          <a:p>
            <a:fld id="{37F16480-B7E7-483E-A958-16F7E58F3A86}" type="datetimeFigureOut">
              <a:rPr lang="en-US" smtClean="0"/>
              <a:t>9/11/2023</a:t>
            </a:fld>
            <a:endParaRPr lang="en-US"/>
          </a:p>
        </p:txBody>
      </p:sp>
      <p:sp>
        <p:nvSpPr>
          <p:cNvPr id="6" name="Footer Placeholder 5">
            <a:extLst>
              <a:ext uri="{FF2B5EF4-FFF2-40B4-BE49-F238E27FC236}">
                <a16:creationId xmlns:a16="http://schemas.microsoft.com/office/drawing/2014/main" id="{BBE2A757-7A01-FF3B-A10C-4F44F978A3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DBD9A1-28E6-219B-B97E-FC695223FBDC}"/>
              </a:ext>
            </a:extLst>
          </p:cNvPr>
          <p:cNvSpPr>
            <a:spLocks noGrp="1"/>
          </p:cNvSpPr>
          <p:nvPr>
            <p:ph type="sldNum" sz="quarter" idx="12"/>
          </p:nvPr>
        </p:nvSpPr>
        <p:spPr/>
        <p:txBody>
          <a:bodyPr/>
          <a:lstStyle/>
          <a:p>
            <a:fld id="{80A22EA7-55ED-456A-9A61-BFA113DB693B}" type="slidenum">
              <a:rPr lang="en-US" smtClean="0"/>
              <a:t>‹#›</a:t>
            </a:fld>
            <a:endParaRPr lang="en-US"/>
          </a:p>
        </p:txBody>
      </p:sp>
    </p:spTree>
    <p:extLst>
      <p:ext uri="{BB962C8B-B14F-4D97-AF65-F5344CB8AC3E}">
        <p14:creationId xmlns:p14="http://schemas.microsoft.com/office/powerpoint/2010/main" val="3610623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434683-9D55-522F-6920-631A39B6C3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F516D3-14B1-3121-5636-E2AF58B82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B65A9C-E84D-435C-105E-C97355A126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F16480-B7E7-483E-A958-16F7E58F3A86}" type="datetimeFigureOut">
              <a:rPr lang="en-US" smtClean="0"/>
              <a:t>9/11/2023</a:t>
            </a:fld>
            <a:endParaRPr lang="en-US"/>
          </a:p>
        </p:txBody>
      </p:sp>
      <p:sp>
        <p:nvSpPr>
          <p:cNvPr id="5" name="Footer Placeholder 4">
            <a:extLst>
              <a:ext uri="{FF2B5EF4-FFF2-40B4-BE49-F238E27FC236}">
                <a16:creationId xmlns:a16="http://schemas.microsoft.com/office/drawing/2014/main" id="{05A21F45-A462-4C01-885A-9416B66C28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3CFB1C-5774-DFB8-BB2F-3DC91E1DE5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A22EA7-55ED-456A-9A61-BFA113DB693B}" type="slidenum">
              <a:rPr lang="en-US" smtClean="0"/>
              <a:t>‹#›</a:t>
            </a:fld>
            <a:endParaRPr lang="en-US"/>
          </a:p>
        </p:txBody>
      </p:sp>
    </p:spTree>
    <p:extLst>
      <p:ext uri="{BB962C8B-B14F-4D97-AF65-F5344CB8AC3E}">
        <p14:creationId xmlns:p14="http://schemas.microsoft.com/office/powerpoint/2010/main" val="2142382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hyperlink" Target="https://dep.wv.gov/insidedep/Pages/DEPMailingLists.aspx"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hyperlink" Target="mailto:Jonathan.W.Carney@wv.gov" TargetMode="External"/><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hyperlink" Target="https://dep.wv.gov/daq/permitting/Pages/NSR-Permit-Applications.asp"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750BB-09FA-2DC4-EFFB-3EA2AB49030A}"/>
              </a:ext>
            </a:extLst>
          </p:cNvPr>
          <p:cNvSpPr>
            <a:spLocks noGrp="1"/>
          </p:cNvSpPr>
          <p:nvPr>
            <p:ph type="ctrTitle"/>
          </p:nvPr>
        </p:nvSpPr>
        <p:spPr/>
        <p:txBody>
          <a:bodyPr>
            <a:normAutofit fontScale="90000"/>
          </a:bodyPr>
          <a:lstStyle/>
          <a:p>
            <a:r>
              <a:rPr lang="en-US" b="1" dirty="0"/>
              <a:t>Public Meeting on DuPont Specialty Products</a:t>
            </a:r>
            <a:br>
              <a:rPr lang="en-US" dirty="0"/>
            </a:br>
            <a:endParaRPr lang="en-US" dirty="0"/>
          </a:p>
        </p:txBody>
      </p:sp>
      <p:sp>
        <p:nvSpPr>
          <p:cNvPr id="3" name="Subtitle 2">
            <a:extLst>
              <a:ext uri="{FF2B5EF4-FFF2-40B4-BE49-F238E27FC236}">
                <a16:creationId xmlns:a16="http://schemas.microsoft.com/office/drawing/2014/main" id="{4475657D-BBFC-B1F7-0A0F-618F609B3917}"/>
              </a:ext>
            </a:extLst>
          </p:cNvPr>
          <p:cNvSpPr>
            <a:spLocks noGrp="1"/>
          </p:cNvSpPr>
          <p:nvPr>
            <p:ph type="subTitle" idx="1"/>
          </p:nvPr>
        </p:nvSpPr>
        <p:spPr/>
        <p:txBody>
          <a:bodyPr/>
          <a:lstStyle/>
          <a:p>
            <a:r>
              <a:rPr lang="en-US" b="1" dirty="0"/>
              <a:t>West Virginia Division of Air Quality</a:t>
            </a:r>
          </a:p>
          <a:p>
            <a:r>
              <a:rPr lang="en-US" dirty="0"/>
              <a:t>Jonathan Carney, P.E.</a:t>
            </a:r>
          </a:p>
          <a:p>
            <a:r>
              <a:rPr lang="en-US" dirty="0"/>
              <a:t>September 12, 2023</a:t>
            </a:r>
          </a:p>
        </p:txBody>
      </p:sp>
      <p:pic>
        <p:nvPicPr>
          <p:cNvPr id="10" name="Audio 9">
            <a:hlinkClick r:id="" action="ppaction://media"/>
            <a:extLst>
              <a:ext uri="{FF2B5EF4-FFF2-40B4-BE49-F238E27FC236}">
                <a16:creationId xmlns:a16="http://schemas.microsoft.com/office/drawing/2014/main" id="{8E2C3CE9-8DA3-E9F2-868D-2CED8BF94B8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39240458"/>
      </p:ext>
    </p:extLst>
  </p:cSld>
  <p:clrMapOvr>
    <a:masterClrMapping/>
  </p:clrMapOvr>
  <mc:AlternateContent xmlns:mc="http://schemas.openxmlformats.org/markup-compatibility/2006" xmlns:p14="http://schemas.microsoft.com/office/powerpoint/2010/main">
    <mc:Choice Requires="p14">
      <p:transition spd="slow" p14:dur="2000" advTm="23292"/>
    </mc:Choice>
    <mc:Fallback xmlns="">
      <p:transition spd="slow" advTm="23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E1F10-C34D-A643-63B5-3E684A2F0288}"/>
              </a:ext>
            </a:extLst>
          </p:cNvPr>
          <p:cNvSpPr>
            <a:spLocks noGrp="1"/>
          </p:cNvSpPr>
          <p:nvPr>
            <p:ph type="title"/>
          </p:nvPr>
        </p:nvSpPr>
        <p:spPr/>
        <p:txBody>
          <a:bodyPr/>
          <a:lstStyle/>
          <a:p>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What is being permitted? (cont’d)</a:t>
            </a:r>
            <a:endParaRPr lang="en-US" dirty="0"/>
          </a:p>
        </p:txBody>
      </p:sp>
      <p:sp>
        <p:nvSpPr>
          <p:cNvPr id="3" name="Content Placeholder 2">
            <a:extLst>
              <a:ext uri="{FF2B5EF4-FFF2-40B4-BE49-F238E27FC236}">
                <a16:creationId xmlns:a16="http://schemas.microsoft.com/office/drawing/2014/main" id="{E2897312-B30F-1E73-9502-02DFD7931DDC}"/>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Remove terms and conditions from the permit referring to the vacated Comparable Fuels Exclusion of 40 CFR §261.38</a:t>
            </a:r>
          </a:p>
          <a:p>
            <a:endParaRPr lang="en-US" dirty="0"/>
          </a:p>
        </p:txBody>
      </p:sp>
      <p:pic>
        <p:nvPicPr>
          <p:cNvPr id="18" name="Audio 17">
            <a:hlinkClick r:id="" action="ppaction://media"/>
            <a:extLst>
              <a:ext uri="{FF2B5EF4-FFF2-40B4-BE49-F238E27FC236}">
                <a16:creationId xmlns:a16="http://schemas.microsoft.com/office/drawing/2014/main" id="{DA8A9F71-F7F7-96D3-321C-057D80F49E0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02062215"/>
      </p:ext>
    </p:extLst>
  </p:cSld>
  <p:clrMapOvr>
    <a:masterClrMapping/>
  </p:clrMapOvr>
  <mc:AlternateContent xmlns:mc="http://schemas.openxmlformats.org/markup-compatibility/2006" xmlns:p14="http://schemas.microsoft.com/office/powerpoint/2010/main">
    <mc:Choice Requires="p14">
      <p:transition spd="slow" p14:dur="2000" advTm="22710"/>
    </mc:Choice>
    <mc:Fallback xmlns="">
      <p:transition spd="slow" advTm="22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3D76B-D904-3D0C-537E-DE516DD183B4}"/>
              </a:ext>
            </a:extLst>
          </p:cNvPr>
          <p:cNvSpPr>
            <a:spLocks noGrp="1"/>
          </p:cNvSpPr>
          <p:nvPr>
            <p:ph type="title"/>
          </p:nvPr>
        </p:nvSpPr>
        <p:spPr/>
        <p:txBody>
          <a:bodyPr/>
          <a:lstStyle/>
          <a:p>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What is being permitted? (</a:t>
            </a:r>
            <a:r>
              <a:rPr kumimoji="0" lang="en-US" sz="4400" b="1" u="none" strike="noStrike" kern="1200" cap="none" spc="0" normalizeH="0" baseline="0" noProof="0" dirty="0">
                <a:ln>
                  <a:noFill/>
                </a:ln>
                <a:solidFill>
                  <a:prstClr val="black"/>
                </a:solidFill>
                <a:effectLst/>
                <a:uLnTx/>
                <a:uFillTx/>
                <a:latin typeface="Calibri Light" panose="020F0302020204030204"/>
                <a:ea typeface="+mj-ea"/>
                <a:cs typeface="+mj-cs"/>
              </a:rPr>
              <a:t>cont’d</a:t>
            </a: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a:t>
            </a:r>
            <a:endParaRPr lang="en-US" dirty="0"/>
          </a:p>
        </p:txBody>
      </p:sp>
      <p:sp>
        <p:nvSpPr>
          <p:cNvPr id="3" name="Content Placeholder 2">
            <a:extLst>
              <a:ext uri="{FF2B5EF4-FFF2-40B4-BE49-F238E27FC236}">
                <a16:creationId xmlns:a16="http://schemas.microsoft.com/office/drawing/2014/main" id="{D13EE353-2EBA-B792-8C68-DCF6BE9EBD27}"/>
              </a:ext>
            </a:extLst>
          </p:cNvPr>
          <p:cNvSpPr>
            <a:spLocks noGrp="1"/>
          </p:cNvSpPr>
          <p:nvPr>
            <p:ph idx="1"/>
          </p:nvPr>
        </p:nvSpPr>
        <p:spPr/>
        <p:txBody>
          <a:bodyPr/>
          <a:lstStyle/>
          <a:p>
            <a:r>
              <a:rPr lang="en-US" dirty="0"/>
              <a:t>Proposed Emission Increases/Decreases</a:t>
            </a:r>
          </a:p>
          <a:p>
            <a:pPr marL="0" indent="0">
              <a:buNone/>
            </a:pPr>
            <a:endParaRPr lang="en-US" dirty="0"/>
          </a:p>
        </p:txBody>
      </p:sp>
      <p:graphicFrame>
        <p:nvGraphicFramePr>
          <p:cNvPr id="4" name="Table 4">
            <a:extLst>
              <a:ext uri="{FF2B5EF4-FFF2-40B4-BE49-F238E27FC236}">
                <a16:creationId xmlns:a16="http://schemas.microsoft.com/office/drawing/2014/main" id="{883C47A7-1413-F774-8BC4-032C57BA8A0D}"/>
              </a:ext>
            </a:extLst>
          </p:cNvPr>
          <p:cNvGraphicFramePr>
            <a:graphicFrameLocks noGrp="1"/>
          </p:cNvGraphicFramePr>
          <p:nvPr>
            <p:extLst>
              <p:ext uri="{D42A27DB-BD31-4B8C-83A1-F6EECF244321}">
                <p14:modId xmlns:p14="http://schemas.microsoft.com/office/powerpoint/2010/main" val="3561315586"/>
              </p:ext>
            </p:extLst>
          </p:nvPr>
        </p:nvGraphicFramePr>
        <p:xfrm>
          <a:off x="2438400" y="2473036"/>
          <a:ext cx="5843155" cy="3338348"/>
        </p:xfrm>
        <a:graphic>
          <a:graphicData uri="http://schemas.openxmlformats.org/drawingml/2006/table">
            <a:tbl>
              <a:tblPr firstRow="1" bandRow="1">
                <a:tableStyleId>{073A0DAA-6AF3-43AB-8588-CEC1D06C72B9}</a:tableStyleId>
              </a:tblPr>
              <a:tblGrid>
                <a:gridCol w="2844217">
                  <a:extLst>
                    <a:ext uri="{9D8B030D-6E8A-4147-A177-3AD203B41FA5}">
                      <a16:colId xmlns:a16="http://schemas.microsoft.com/office/drawing/2014/main" val="2923665810"/>
                    </a:ext>
                  </a:extLst>
                </a:gridCol>
                <a:gridCol w="2998938">
                  <a:extLst>
                    <a:ext uri="{9D8B030D-6E8A-4147-A177-3AD203B41FA5}">
                      <a16:colId xmlns:a16="http://schemas.microsoft.com/office/drawing/2014/main" val="2478719857"/>
                    </a:ext>
                  </a:extLst>
                </a:gridCol>
              </a:tblGrid>
              <a:tr h="412268">
                <a:tc>
                  <a:txBody>
                    <a:bodyPr/>
                    <a:lstStyle/>
                    <a:p>
                      <a:r>
                        <a:rPr lang="en-US" dirty="0">
                          <a:solidFill>
                            <a:sysClr val="windowText" lastClr="000000"/>
                          </a:solidFill>
                        </a:rPr>
                        <a:t>Pollutant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olidFill>
                            <a:sysClr val="windowText" lastClr="000000"/>
                          </a:solidFill>
                        </a:rPr>
                        <a:t>Increase</a:t>
                      </a:r>
                      <a:r>
                        <a:rPr lang="en-US" dirty="0"/>
                        <a:t> </a:t>
                      </a:r>
                      <a:r>
                        <a:rPr lang="en-US" dirty="0">
                          <a:solidFill>
                            <a:sysClr val="windowText" lastClr="000000"/>
                          </a:solidFill>
                        </a:rPr>
                        <a:t>(tons per year)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7021317"/>
                  </a:ext>
                </a:extLst>
              </a:tr>
              <a:tr h="361533">
                <a:tc>
                  <a:txBody>
                    <a:bodyPr/>
                    <a:lstStyle/>
                    <a:p>
                      <a:r>
                        <a:rPr lang="en-US" dirty="0"/>
                        <a:t>Carbon Monoxide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 0.34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0090133"/>
                  </a:ext>
                </a:extLst>
              </a:tr>
              <a:tr h="3615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Nitrogen Oxides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 0.11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9904189"/>
                  </a:ext>
                </a:extLst>
              </a:tr>
              <a:tr h="3615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 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2500321"/>
                  </a:ext>
                </a:extLst>
              </a:tr>
              <a:tr h="361533">
                <a:tc>
                  <a:txBody>
                    <a:bodyPr/>
                    <a:lstStyle/>
                    <a:p>
                      <a:r>
                        <a:rPr lang="en-US" dirty="0"/>
                        <a:t>Sulfur Dioxide</a:t>
                      </a:r>
                      <a:r>
                        <a:rPr lang="en-US" baseline="-25000" dirty="0"/>
                        <a:t>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 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342831"/>
                  </a:ext>
                </a:extLst>
              </a:tr>
              <a:tr h="361533">
                <a:tc>
                  <a:txBody>
                    <a:bodyPr/>
                    <a:lstStyle/>
                    <a:p>
                      <a:r>
                        <a:rPr lang="en-US" dirty="0"/>
                        <a:t>Volatile Organic Compounds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 0.63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9964733"/>
                  </a:ext>
                </a:extLst>
              </a:tr>
              <a:tr h="361533">
                <a:tc>
                  <a:txBody>
                    <a:bodyPr/>
                    <a:lstStyle/>
                    <a:p>
                      <a:r>
                        <a:rPr lang="en-US" dirty="0"/>
                        <a:t>Formaldehyde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 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5612498"/>
                  </a:ext>
                </a:extLst>
              </a:tr>
              <a:tr h="361533">
                <a:tc>
                  <a:txBody>
                    <a:bodyPr/>
                    <a:lstStyle/>
                    <a:p>
                      <a:r>
                        <a:rPr lang="en-US" dirty="0"/>
                        <a:t>Hexane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-0.02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5907263"/>
                  </a:ext>
                </a:extLst>
              </a:tr>
              <a:tr h="342112">
                <a:tc>
                  <a:txBody>
                    <a:bodyPr/>
                    <a:lstStyle/>
                    <a:p>
                      <a:r>
                        <a:rPr lang="en-US" dirty="0"/>
                        <a:t>Toluene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 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6417211"/>
                  </a:ext>
                </a:extLst>
              </a:tr>
            </a:tbl>
          </a:graphicData>
        </a:graphic>
      </p:graphicFrame>
      <p:pic>
        <p:nvPicPr>
          <p:cNvPr id="14" name="Audio 13">
            <a:hlinkClick r:id="" action="ppaction://media"/>
            <a:extLst>
              <a:ext uri="{FF2B5EF4-FFF2-40B4-BE49-F238E27FC236}">
                <a16:creationId xmlns:a16="http://schemas.microsoft.com/office/drawing/2014/main" id="{B8D2689D-27D9-BEF3-1C0A-2EF355C7A0C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07918387"/>
      </p:ext>
    </p:extLst>
  </p:cSld>
  <p:clrMapOvr>
    <a:masterClrMapping/>
  </p:clrMapOvr>
  <mc:AlternateContent xmlns:mc="http://schemas.openxmlformats.org/markup-compatibility/2006" xmlns:p14="http://schemas.microsoft.com/office/powerpoint/2010/main">
    <mc:Choice Requires="p14">
      <p:transition spd="slow" p14:dur="2000" advTm="33261"/>
    </mc:Choice>
    <mc:Fallback xmlns="">
      <p:transition spd="slow" advTm="33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D00E8-9BC4-77BE-3466-291AD1C878C9}"/>
              </a:ext>
            </a:extLst>
          </p:cNvPr>
          <p:cNvSpPr>
            <a:spLocks noGrp="1"/>
          </p:cNvSpPr>
          <p:nvPr>
            <p:ph type="title"/>
          </p:nvPr>
        </p:nvSpPr>
        <p:spPr/>
        <p:txBody>
          <a:bodyPr/>
          <a:lstStyle/>
          <a:p>
            <a:r>
              <a:rPr lang="en-US" b="1" dirty="0"/>
              <a:t>Permit Requirements</a:t>
            </a:r>
          </a:p>
        </p:txBody>
      </p:sp>
      <p:sp>
        <p:nvSpPr>
          <p:cNvPr id="3" name="Content Placeholder 2">
            <a:extLst>
              <a:ext uri="{FF2B5EF4-FFF2-40B4-BE49-F238E27FC236}">
                <a16:creationId xmlns:a16="http://schemas.microsoft.com/office/drawing/2014/main" id="{36B4BF0E-CD2D-9FFA-8513-416EA5AB165C}"/>
              </a:ext>
            </a:extLst>
          </p:cNvPr>
          <p:cNvSpPr>
            <a:spLocks noGrp="1"/>
          </p:cNvSpPr>
          <p:nvPr>
            <p:ph idx="1"/>
          </p:nvPr>
        </p:nvSpPr>
        <p:spPr/>
        <p:txBody>
          <a:bodyPr>
            <a:normAutofit/>
          </a:bodyPr>
          <a:lstStyle/>
          <a:p>
            <a:pPr marL="0" indent="0">
              <a:buNone/>
            </a:pPr>
            <a:r>
              <a:rPr lang="en-US" b="1" dirty="0"/>
              <a:t>Limits</a:t>
            </a:r>
          </a:p>
          <a:p>
            <a:r>
              <a:rPr lang="en-US" dirty="0"/>
              <a:t>The flare limits:</a:t>
            </a:r>
          </a:p>
          <a:p>
            <a:pPr marL="0" indent="0">
              <a:buNone/>
            </a:pPr>
            <a:endParaRPr lang="en-US" dirty="0"/>
          </a:p>
          <a:p>
            <a:endParaRPr lang="en-US" dirty="0">
              <a:highlight>
                <a:srgbClr val="FFFF00"/>
              </a:highlight>
            </a:endParaRPr>
          </a:p>
          <a:p>
            <a:endParaRPr lang="en-US" dirty="0">
              <a:highlight>
                <a:srgbClr val="FFFF00"/>
              </a:highlight>
            </a:endParaRPr>
          </a:p>
          <a:p>
            <a:pPr marL="0" indent="0">
              <a:buNone/>
            </a:pPr>
            <a:endParaRPr lang="en-US" dirty="0">
              <a:highlight>
                <a:srgbClr val="FFFF00"/>
              </a:highlight>
            </a:endParaRPr>
          </a:p>
          <a:p>
            <a:pPr marL="0" indent="0">
              <a:buNone/>
            </a:pPr>
            <a:endParaRPr lang="en-US" dirty="0">
              <a:highlight>
                <a:srgbClr val="FFFF00"/>
              </a:highlight>
            </a:endParaRPr>
          </a:p>
          <a:p>
            <a:pPr marL="0" indent="0">
              <a:buNone/>
            </a:pPr>
            <a:endParaRPr lang="en-US" dirty="0">
              <a:highlight>
                <a:srgbClr val="FFFF00"/>
              </a:highlight>
            </a:endParaRPr>
          </a:p>
          <a:p>
            <a:endParaRPr lang="en-US" dirty="0"/>
          </a:p>
        </p:txBody>
      </p:sp>
      <p:graphicFrame>
        <p:nvGraphicFramePr>
          <p:cNvPr id="4" name="Table 4">
            <a:extLst>
              <a:ext uri="{FF2B5EF4-FFF2-40B4-BE49-F238E27FC236}">
                <a16:creationId xmlns:a16="http://schemas.microsoft.com/office/drawing/2014/main" id="{8B8B5431-43E3-33B6-6B70-A99D75F7F5B3}"/>
              </a:ext>
            </a:extLst>
          </p:cNvPr>
          <p:cNvGraphicFramePr>
            <a:graphicFrameLocks noGrp="1"/>
          </p:cNvGraphicFramePr>
          <p:nvPr>
            <p:extLst>
              <p:ext uri="{D42A27DB-BD31-4B8C-83A1-F6EECF244321}">
                <p14:modId xmlns:p14="http://schemas.microsoft.com/office/powerpoint/2010/main" val="26111837"/>
              </p:ext>
            </p:extLst>
          </p:nvPr>
        </p:nvGraphicFramePr>
        <p:xfrm>
          <a:off x="1341120" y="3074194"/>
          <a:ext cx="7731262" cy="2555240"/>
        </p:xfrm>
        <a:graphic>
          <a:graphicData uri="http://schemas.openxmlformats.org/drawingml/2006/table">
            <a:tbl>
              <a:tblPr firstRow="1" bandRow="1">
                <a:tableStyleId>{5C22544A-7EE6-4342-B048-85BDC9FD1C3A}</a:tableStyleId>
              </a:tblPr>
              <a:tblGrid>
                <a:gridCol w="1150216">
                  <a:extLst>
                    <a:ext uri="{9D8B030D-6E8A-4147-A177-3AD203B41FA5}">
                      <a16:colId xmlns:a16="http://schemas.microsoft.com/office/drawing/2014/main" val="1356537073"/>
                    </a:ext>
                  </a:extLst>
                </a:gridCol>
                <a:gridCol w="2193682">
                  <a:extLst>
                    <a:ext uri="{9D8B030D-6E8A-4147-A177-3AD203B41FA5}">
                      <a16:colId xmlns:a16="http://schemas.microsoft.com/office/drawing/2014/main" val="1393871975"/>
                    </a:ext>
                  </a:extLst>
                </a:gridCol>
                <a:gridCol w="2193682">
                  <a:extLst>
                    <a:ext uri="{9D8B030D-6E8A-4147-A177-3AD203B41FA5}">
                      <a16:colId xmlns:a16="http://schemas.microsoft.com/office/drawing/2014/main" val="1577255712"/>
                    </a:ext>
                  </a:extLst>
                </a:gridCol>
                <a:gridCol w="2193682">
                  <a:extLst>
                    <a:ext uri="{9D8B030D-6E8A-4147-A177-3AD203B41FA5}">
                      <a16:colId xmlns:a16="http://schemas.microsoft.com/office/drawing/2014/main" val="2930280108"/>
                    </a:ext>
                  </a:extLst>
                </a:gridCol>
              </a:tblGrid>
              <a:tr h="185420">
                <a:tc>
                  <a:txBody>
                    <a:bodyPr/>
                    <a:lstStyle/>
                    <a:p>
                      <a:r>
                        <a:rPr lang="en-US" b="1" dirty="0">
                          <a:solidFill>
                            <a:schemeClr val="tx1"/>
                          </a:solidFill>
                        </a:rPr>
                        <a:t>Emission Point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solidFill>
                            <a:schemeClr val="tx1"/>
                          </a:solidFill>
                        </a:rPr>
                        <a:t>Pollutant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solidFill>
                            <a:schemeClr val="tx1"/>
                          </a:solidFill>
                        </a:rPr>
                        <a:t>Pounds per hour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solidFill>
                            <a:schemeClr val="tx1"/>
                          </a:solidFill>
                        </a:rPr>
                        <a:t>Tons per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0279867"/>
                  </a:ext>
                </a:extLst>
              </a:tr>
              <a:tr h="185420">
                <a:tc row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DNTFFE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(flare)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PM</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1896889"/>
                  </a:ext>
                </a:extLst>
              </a:tr>
              <a:tr h="370840">
                <a:tc vMerge="1">
                  <a:txBody>
                    <a:bodyPr/>
                    <a:lstStyle/>
                    <a:p>
                      <a:endParaRPr lang="en-US" dirty="0"/>
                    </a:p>
                  </a:txBody>
                  <a:tcPr/>
                </a:tc>
                <a:tc>
                  <a:txBody>
                    <a:bodyPr/>
                    <a:lstStyle/>
                    <a:p>
                      <a:r>
                        <a:rPr lang="en-US" dirty="0">
                          <a:solidFill>
                            <a:schemeClr val="tx1"/>
                          </a:solidFill>
                        </a:rPr>
                        <a:t>VOC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0.72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0594607"/>
                  </a:ext>
                </a:extLst>
              </a:tr>
              <a:tr h="436880">
                <a:tc vMerge="1">
                  <a:txBody>
                    <a:bodyPr/>
                    <a:lstStyle/>
                    <a:p>
                      <a:endParaRPr lang="en-US" dirty="0"/>
                    </a:p>
                  </a:txBody>
                  <a:tcPr/>
                </a:tc>
                <a:tc>
                  <a:txBody>
                    <a:bodyPr/>
                    <a:lstStyle/>
                    <a:p>
                      <a:r>
                        <a:rPr lang="en-US" dirty="0">
                          <a:solidFill>
                            <a:schemeClr val="tx1"/>
                          </a:solidFill>
                        </a:rPr>
                        <a:t>NO</a:t>
                      </a:r>
                      <a:r>
                        <a:rPr lang="en-US" sz="1600" baseline="-25000" dirty="0">
                          <a:solidFill>
                            <a:schemeClr val="tx1"/>
                          </a:solidFill>
                        </a:rPr>
                        <a:t>x</a:t>
                      </a:r>
                      <a:endParaRPr lang="en-US" baseline="-25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0.03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0.11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9208621"/>
                  </a:ext>
                </a:extLst>
              </a:tr>
              <a:tr h="370840">
                <a:tc vMerge="1">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r>
                        <a:rPr lang="en-US" dirty="0">
                          <a:solidFill>
                            <a:schemeClr val="tx1"/>
                          </a:solidFill>
                        </a:rPr>
                        <a:t>SO</a:t>
                      </a:r>
                      <a:r>
                        <a:rPr lang="en-US" baseline="-25000"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4908748"/>
                  </a:ext>
                </a:extLst>
              </a:tr>
              <a:tr h="370840">
                <a:tc vMerge="1">
                  <a:txBody>
                    <a:bodyPr/>
                    <a:lstStyle/>
                    <a:p>
                      <a:endParaRPr lang="en-US" dirty="0"/>
                    </a:p>
                  </a:txBody>
                  <a:tcPr/>
                </a:tc>
                <a:tc>
                  <a:txBody>
                    <a:bodyPr/>
                    <a:lstStyle/>
                    <a:p>
                      <a:r>
                        <a:rPr lang="en-US" dirty="0">
                          <a:solidFill>
                            <a:schemeClr val="tx1"/>
                          </a:solidFill>
                        </a:rPr>
                        <a:t>CO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0.08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0.34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14851726"/>
                  </a:ext>
                </a:extLst>
              </a:tr>
            </a:tbl>
          </a:graphicData>
        </a:graphic>
      </p:graphicFrame>
      <p:pic>
        <p:nvPicPr>
          <p:cNvPr id="14" name="Audio 13">
            <a:hlinkClick r:id="" action="ppaction://media"/>
            <a:extLst>
              <a:ext uri="{FF2B5EF4-FFF2-40B4-BE49-F238E27FC236}">
                <a16:creationId xmlns:a16="http://schemas.microsoft.com/office/drawing/2014/main" id="{27EDC065-731D-1846-6C45-FCE4B32B274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78649803"/>
      </p:ext>
    </p:extLst>
  </p:cSld>
  <p:clrMapOvr>
    <a:masterClrMapping/>
  </p:clrMapOvr>
  <mc:AlternateContent xmlns:mc="http://schemas.openxmlformats.org/markup-compatibility/2006" xmlns:p14="http://schemas.microsoft.com/office/powerpoint/2010/main">
    <mc:Choice Requires="p14">
      <p:transition spd="slow" p14:dur="2000" advTm="14242"/>
    </mc:Choice>
    <mc:Fallback xmlns="">
      <p:transition spd="slow" advTm="14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8EA6D-5AE0-7429-F252-68019832C939}"/>
              </a:ext>
            </a:extLst>
          </p:cNvPr>
          <p:cNvSpPr>
            <a:spLocks noGrp="1"/>
          </p:cNvSpPr>
          <p:nvPr>
            <p:ph type="title"/>
          </p:nvPr>
        </p:nvSpPr>
        <p:spPr/>
        <p:txBody>
          <a:bodyPr/>
          <a:lstStyle/>
          <a:p>
            <a:r>
              <a:rPr lang="en-US" b="1" dirty="0"/>
              <a:t>Permit Requirements</a:t>
            </a:r>
          </a:p>
        </p:txBody>
      </p:sp>
      <p:sp>
        <p:nvSpPr>
          <p:cNvPr id="3" name="Content Placeholder 2">
            <a:extLst>
              <a:ext uri="{FF2B5EF4-FFF2-40B4-BE49-F238E27FC236}">
                <a16:creationId xmlns:a16="http://schemas.microsoft.com/office/drawing/2014/main" id="{4DCF3B88-8ECF-EE52-56C6-6DEC7B2EFBD5}"/>
              </a:ext>
            </a:extLst>
          </p:cNvPr>
          <p:cNvSpPr>
            <a:spLocks noGrp="1"/>
          </p:cNvSpPr>
          <p:nvPr>
            <p:ph idx="1"/>
          </p:nvPr>
        </p:nvSpPr>
        <p:spPr>
          <a:xfrm>
            <a:off x="838200" y="1773374"/>
            <a:ext cx="10515600" cy="4351338"/>
          </a:xfrm>
        </p:spPr>
        <p:txBody>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Limits</a:t>
            </a:r>
          </a:p>
          <a:p>
            <a:pPr>
              <a:defRPr/>
            </a:pPr>
            <a:r>
              <a:rPr lang="en-US" dirty="0">
                <a:solidFill>
                  <a:prstClr val="black"/>
                </a:solidFill>
                <a:latin typeface="Calibri" panose="020F0502020204030204"/>
              </a:rPr>
              <a:t>The scrubber vent limits:</a:t>
            </a:r>
            <a:r>
              <a:rPr lang="en-US" sz="2600" b="1" dirty="0">
                <a:solidFill>
                  <a:prstClr val="black"/>
                </a:solidFill>
                <a:latin typeface="Calibri" panose="020F0502020204030204"/>
              </a:rPr>
              <a:t> </a:t>
            </a:r>
          </a:p>
          <a:p>
            <a:pPr>
              <a:defRPr/>
            </a:pP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en-US" dirty="0"/>
          </a:p>
        </p:txBody>
      </p:sp>
      <p:graphicFrame>
        <p:nvGraphicFramePr>
          <p:cNvPr id="4" name="Table 4">
            <a:extLst>
              <a:ext uri="{FF2B5EF4-FFF2-40B4-BE49-F238E27FC236}">
                <a16:creationId xmlns:a16="http://schemas.microsoft.com/office/drawing/2014/main" id="{64E7DA9D-775A-538F-F125-17890E0C6BA3}"/>
              </a:ext>
            </a:extLst>
          </p:cNvPr>
          <p:cNvGraphicFramePr>
            <a:graphicFrameLocks noGrp="1"/>
          </p:cNvGraphicFramePr>
          <p:nvPr>
            <p:extLst>
              <p:ext uri="{D42A27DB-BD31-4B8C-83A1-F6EECF244321}">
                <p14:modId xmlns:p14="http://schemas.microsoft.com/office/powerpoint/2010/main" val="887823106"/>
              </p:ext>
            </p:extLst>
          </p:nvPr>
        </p:nvGraphicFramePr>
        <p:xfrm>
          <a:off x="969554" y="3001313"/>
          <a:ext cx="8128000" cy="22250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446179548"/>
                    </a:ext>
                  </a:extLst>
                </a:gridCol>
                <a:gridCol w="2032000">
                  <a:extLst>
                    <a:ext uri="{9D8B030D-6E8A-4147-A177-3AD203B41FA5}">
                      <a16:colId xmlns:a16="http://schemas.microsoft.com/office/drawing/2014/main" val="2064268068"/>
                    </a:ext>
                  </a:extLst>
                </a:gridCol>
                <a:gridCol w="2032000">
                  <a:extLst>
                    <a:ext uri="{9D8B030D-6E8A-4147-A177-3AD203B41FA5}">
                      <a16:colId xmlns:a16="http://schemas.microsoft.com/office/drawing/2014/main" val="714014486"/>
                    </a:ext>
                  </a:extLst>
                </a:gridCol>
                <a:gridCol w="2032000">
                  <a:extLst>
                    <a:ext uri="{9D8B030D-6E8A-4147-A177-3AD203B41FA5}">
                      <a16:colId xmlns:a16="http://schemas.microsoft.com/office/drawing/2014/main" val="141664007"/>
                    </a:ext>
                  </a:extLst>
                </a:gridCol>
              </a:tblGrid>
              <a:tr h="370840">
                <a:tc>
                  <a:txBody>
                    <a:bodyPr/>
                    <a:lstStyle/>
                    <a:p>
                      <a:r>
                        <a:rPr lang="en-US" dirty="0">
                          <a:solidFill>
                            <a:schemeClr val="tx1"/>
                          </a:solidFill>
                        </a:rPr>
                        <a:t>Emission Point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Pollutant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Pounds per hour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Tons per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3424844"/>
                  </a:ext>
                </a:extLst>
              </a:tr>
              <a:tr h="370840">
                <a:tc rowSpan="5">
                  <a:txBody>
                    <a:bodyPr/>
                    <a:lstStyle/>
                    <a:p>
                      <a:r>
                        <a:rPr lang="en-US" dirty="0">
                          <a:solidFill>
                            <a:schemeClr val="tx1"/>
                          </a:solidFill>
                        </a:rPr>
                        <a:t>DEME (Capper scrubber vent)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VOC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27.96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0.63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7664845"/>
                  </a:ext>
                </a:extLst>
              </a:tr>
              <a:tr h="370840">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Formaldehyde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1.34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0.03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9954991"/>
                  </a:ext>
                </a:extLst>
              </a:tr>
              <a:tr h="370840">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Hexane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1516992"/>
                  </a:ext>
                </a:extLst>
              </a:tr>
              <a:tr h="370840">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Toluene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0.39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4817760"/>
                  </a:ext>
                </a:extLst>
              </a:tr>
              <a:tr h="370840">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THAP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1.74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0.04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7541090"/>
                  </a:ext>
                </a:extLst>
              </a:tr>
            </a:tbl>
          </a:graphicData>
        </a:graphic>
      </p:graphicFrame>
      <p:pic>
        <p:nvPicPr>
          <p:cNvPr id="10" name="Audio 9">
            <a:hlinkClick r:id="" action="ppaction://media"/>
            <a:extLst>
              <a:ext uri="{FF2B5EF4-FFF2-40B4-BE49-F238E27FC236}">
                <a16:creationId xmlns:a16="http://schemas.microsoft.com/office/drawing/2014/main" id="{BEB3EA85-91F2-3910-1570-DC72ADB4E2D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46218134"/>
      </p:ext>
    </p:extLst>
  </p:cSld>
  <p:clrMapOvr>
    <a:masterClrMapping/>
  </p:clrMapOvr>
  <mc:AlternateContent xmlns:mc="http://schemas.openxmlformats.org/markup-compatibility/2006" xmlns:p14="http://schemas.microsoft.com/office/powerpoint/2010/main">
    <mc:Choice Requires="p14">
      <p:transition spd="slow" p14:dur="2000" advTm="20784"/>
    </mc:Choice>
    <mc:Fallback xmlns="">
      <p:transition spd="slow" advTm="20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BCF68-EF7B-5C57-41A4-F2EEF9565470}"/>
              </a:ext>
            </a:extLst>
          </p:cNvPr>
          <p:cNvSpPr>
            <a:spLocks noGrp="1"/>
          </p:cNvSpPr>
          <p:nvPr>
            <p:ph type="title"/>
          </p:nvPr>
        </p:nvSpPr>
        <p:spPr/>
        <p:txBody>
          <a:bodyPr/>
          <a:lstStyle/>
          <a:p>
            <a:r>
              <a:rPr lang="en-US" b="1" dirty="0"/>
              <a:t>Permit Requirements</a:t>
            </a:r>
          </a:p>
        </p:txBody>
      </p:sp>
      <p:sp>
        <p:nvSpPr>
          <p:cNvPr id="3" name="Content Placeholder 2">
            <a:extLst>
              <a:ext uri="{FF2B5EF4-FFF2-40B4-BE49-F238E27FC236}">
                <a16:creationId xmlns:a16="http://schemas.microsoft.com/office/drawing/2014/main" id="{4CCF0988-4EF2-01BF-032B-5054E2F6D9B6}"/>
              </a:ext>
            </a:extLst>
          </p:cNvPr>
          <p:cNvSpPr>
            <a:spLocks noGrp="1"/>
          </p:cNvSpPr>
          <p:nvPr>
            <p:ph idx="1"/>
          </p:nvPr>
        </p:nvSpPr>
        <p:spPr/>
        <p:txBody>
          <a:bodyPr>
            <a:normAutofit lnSpcReduction="10000"/>
          </a:bodyPr>
          <a:lstStyle/>
          <a:p>
            <a:pPr marL="0" indent="0">
              <a:buNone/>
            </a:pPr>
            <a:r>
              <a:rPr lang="en-US" b="1" dirty="0"/>
              <a:t>Limits</a:t>
            </a:r>
          </a:p>
          <a:p>
            <a:r>
              <a:rPr lang="en-US" dirty="0"/>
              <a:t>Capper Maintenance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Jet </a:t>
            </a:r>
            <a:r>
              <a:rPr lang="en-US" dirty="0"/>
              <a:t>Events are limited to 45 events per capper per year.</a:t>
            </a:r>
          </a:p>
          <a:p>
            <a:pPr marL="0" indent="0">
              <a:buNone/>
            </a:pPr>
            <a:endParaRPr lang="en-US" dirty="0"/>
          </a:p>
          <a:p>
            <a:r>
              <a:rPr lang="en-US" dirty="0"/>
              <a:t>The flow rate parameter for wet scrubber (DEM-OH) is changed from &lt;50 </a:t>
            </a:r>
            <a:r>
              <a:rPr lang="en-US" dirty="0" err="1"/>
              <a:t>gpm</a:t>
            </a:r>
            <a:r>
              <a:rPr lang="en-US" dirty="0"/>
              <a:t> to &gt;35 </a:t>
            </a:r>
            <a:r>
              <a:rPr lang="en-US" dirty="0" err="1"/>
              <a:t>gpm</a:t>
            </a:r>
            <a:r>
              <a:rPr lang="en-US" dirty="0"/>
              <a:t> and averaging period of 3-hours in Appendix A.</a:t>
            </a:r>
          </a:p>
          <a:p>
            <a:pPr marL="0" indent="0">
              <a:buNone/>
            </a:pPr>
            <a:endParaRPr lang="en-US" dirty="0"/>
          </a:p>
          <a:p>
            <a:r>
              <a:rPr lang="en-US" dirty="0"/>
              <a:t>A clarification was added to section 4.1.1. of the permit requiring compliance with the pound per hour limits be demonstrated on no more than a 3-hour rolling block average.               </a:t>
            </a:r>
          </a:p>
        </p:txBody>
      </p:sp>
      <p:pic>
        <p:nvPicPr>
          <p:cNvPr id="14" name="Audio 13">
            <a:hlinkClick r:id="" action="ppaction://media"/>
            <a:extLst>
              <a:ext uri="{FF2B5EF4-FFF2-40B4-BE49-F238E27FC236}">
                <a16:creationId xmlns:a16="http://schemas.microsoft.com/office/drawing/2014/main" id="{58466122-8CDE-106F-D632-B45575ECFA9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09473962"/>
      </p:ext>
    </p:extLst>
  </p:cSld>
  <p:clrMapOvr>
    <a:masterClrMapping/>
  </p:clrMapOvr>
  <mc:AlternateContent xmlns:mc="http://schemas.openxmlformats.org/markup-compatibility/2006" xmlns:p14="http://schemas.microsoft.com/office/powerpoint/2010/main">
    <mc:Choice Requires="p14">
      <p:transition spd="slow" p14:dur="2000" advTm="40245"/>
    </mc:Choice>
    <mc:Fallback xmlns="">
      <p:transition spd="slow" advTm="40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CC2F2-6DB8-EFC0-5E27-D9FD6DE192E7}"/>
              </a:ext>
            </a:extLst>
          </p:cNvPr>
          <p:cNvSpPr>
            <a:spLocks noGrp="1"/>
          </p:cNvSpPr>
          <p:nvPr>
            <p:ph type="title"/>
          </p:nvPr>
        </p:nvSpPr>
        <p:spPr/>
        <p:txBody>
          <a:bodyPr/>
          <a:lstStyle/>
          <a:p>
            <a:r>
              <a:rPr lang="en-US" b="1" dirty="0"/>
              <a:t>Permit Requirements (cont’d)</a:t>
            </a:r>
          </a:p>
        </p:txBody>
      </p:sp>
      <p:sp>
        <p:nvSpPr>
          <p:cNvPr id="3" name="Content Placeholder 2">
            <a:extLst>
              <a:ext uri="{FF2B5EF4-FFF2-40B4-BE49-F238E27FC236}">
                <a16:creationId xmlns:a16="http://schemas.microsoft.com/office/drawing/2014/main" id="{4E864822-8C7D-687F-0B10-951D792DF6B3}"/>
              </a:ext>
            </a:extLst>
          </p:cNvPr>
          <p:cNvSpPr>
            <a:spLocks noGrp="1"/>
          </p:cNvSpPr>
          <p:nvPr>
            <p:ph idx="1"/>
          </p:nvPr>
        </p:nvSpPr>
        <p:spPr/>
        <p:txBody>
          <a:bodyPr>
            <a:normAutofit/>
          </a:bodyPr>
          <a:lstStyle/>
          <a:p>
            <a:pPr marL="0" indent="0">
              <a:buNone/>
            </a:pPr>
            <a:r>
              <a:rPr lang="en-US" sz="3100" b="1" dirty="0"/>
              <a:t>Operating Requirements</a:t>
            </a:r>
          </a:p>
          <a:p>
            <a:r>
              <a:rPr lang="en-US" dirty="0"/>
              <a:t>The flare (DNTFF) is required to have a pilot flame  in operation while either source DMH or source DMI is in service except for periods of maintenance to the flare and associated equipment.</a:t>
            </a:r>
          </a:p>
          <a:p>
            <a:pPr marL="0" indent="0">
              <a:buNone/>
            </a:pPr>
            <a:endParaRPr lang="en-US" i="1" dirty="0"/>
          </a:p>
          <a:p>
            <a:r>
              <a:rPr lang="en-US" dirty="0"/>
              <a:t>Air Pollution Control Equipment is required to be operated and maintained in a manner consistent with safety and good air pollution control practice.</a:t>
            </a:r>
          </a:p>
        </p:txBody>
      </p:sp>
      <p:pic>
        <p:nvPicPr>
          <p:cNvPr id="14" name="Audio 13">
            <a:hlinkClick r:id="" action="ppaction://media"/>
            <a:extLst>
              <a:ext uri="{FF2B5EF4-FFF2-40B4-BE49-F238E27FC236}">
                <a16:creationId xmlns:a16="http://schemas.microsoft.com/office/drawing/2014/main" id="{45B6A0A3-E148-BAEA-0260-587238528C4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76901465"/>
      </p:ext>
    </p:extLst>
  </p:cSld>
  <p:clrMapOvr>
    <a:masterClrMapping/>
  </p:clrMapOvr>
  <mc:AlternateContent xmlns:mc="http://schemas.openxmlformats.org/markup-compatibility/2006" xmlns:p14="http://schemas.microsoft.com/office/powerpoint/2010/main">
    <mc:Choice Requires="p14">
      <p:transition spd="slow" p14:dur="2000" advTm="13630"/>
    </mc:Choice>
    <mc:Fallback xmlns="">
      <p:transition spd="slow" advTm="13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47C3E-5CA8-6830-484C-B753352A3D0E}"/>
              </a:ext>
            </a:extLst>
          </p:cNvPr>
          <p:cNvSpPr>
            <a:spLocks noGrp="1"/>
          </p:cNvSpPr>
          <p:nvPr>
            <p:ph type="title"/>
          </p:nvPr>
        </p:nvSpPr>
        <p:spPr/>
        <p:txBody>
          <a:bodyPr/>
          <a:lstStyle/>
          <a:p>
            <a:r>
              <a:rPr lang="en-US" b="1" dirty="0"/>
              <a:t>Permit Requirements (cont’d.)</a:t>
            </a:r>
            <a:endParaRPr lang="en-US" dirty="0"/>
          </a:p>
        </p:txBody>
      </p:sp>
      <p:sp>
        <p:nvSpPr>
          <p:cNvPr id="3" name="Content Placeholder 2">
            <a:extLst>
              <a:ext uri="{FF2B5EF4-FFF2-40B4-BE49-F238E27FC236}">
                <a16:creationId xmlns:a16="http://schemas.microsoft.com/office/drawing/2014/main" id="{37DA31D3-AB02-04A3-2E2A-5934FB90C6EF}"/>
              </a:ext>
            </a:extLst>
          </p:cNvPr>
          <p:cNvSpPr>
            <a:spLocks noGrp="1"/>
          </p:cNvSpPr>
          <p:nvPr>
            <p:ph idx="1"/>
          </p:nvPr>
        </p:nvSpPr>
        <p:spPr/>
        <p:txBody>
          <a:bodyPr/>
          <a:lstStyle/>
          <a:p>
            <a:pPr marL="0" indent="0">
              <a:buNone/>
            </a:pPr>
            <a:r>
              <a:rPr lang="en-US" b="1" dirty="0"/>
              <a:t>Monitoring</a:t>
            </a:r>
          </a:p>
          <a:p>
            <a:r>
              <a:rPr lang="en-US" dirty="0"/>
              <a:t>The pilot flame is required to be monitored continuously (equivalent to at least once every 15 minutes each hour).</a:t>
            </a:r>
          </a:p>
          <a:p>
            <a:pPr marL="0" indent="0">
              <a:buNone/>
            </a:pPr>
            <a:endParaRPr lang="en-US" dirty="0"/>
          </a:p>
          <a:p>
            <a:r>
              <a:rPr lang="en-US" dirty="0"/>
              <a:t>Recordkeeping of pilot flame monitoring information is required.</a:t>
            </a:r>
          </a:p>
          <a:p>
            <a:pPr marL="0" indent="0">
              <a:buNone/>
            </a:pPr>
            <a:endParaRPr lang="en-US" dirty="0"/>
          </a:p>
          <a:p>
            <a:r>
              <a:rPr lang="en-US" dirty="0"/>
              <a:t>Records of the number of capper maintenance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jet </a:t>
            </a:r>
            <a:r>
              <a:rPr lang="en-US" dirty="0"/>
              <a:t>events that are vented through the scrubber vent (DEME) are required to be kept</a:t>
            </a:r>
          </a:p>
          <a:p>
            <a:pPr marL="0" indent="0">
              <a:buNone/>
            </a:pPr>
            <a:r>
              <a:rPr lang="en-US" dirty="0"/>
              <a:t>   on a rolling 12-month total.</a:t>
            </a:r>
          </a:p>
          <a:p>
            <a:endParaRPr lang="en-US" dirty="0"/>
          </a:p>
        </p:txBody>
      </p:sp>
      <p:pic>
        <p:nvPicPr>
          <p:cNvPr id="20" name="Audio 19">
            <a:hlinkClick r:id="" action="ppaction://media"/>
            <a:extLst>
              <a:ext uri="{FF2B5EF4-FFF2-40B4-BE49-F238E27FC236}">
                <a16:creationId xmlns:a16="http://schemas.microsoft.com/office/drawing/2014/main" id="{37148072-9E02-5F41-3C48-42CDBF1E05C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78270276"/>
      </p:ext>
    </p:extLst>
  </p:cSld>
  <p:clrMapOvr>
    <a:masterClrMapping/>
  </p:clrMapOvr>
  <mc:AlternateContent xmlns:mc="http://schemas.openxmlformats.org/markup-compatibility/2006" xmlns:p14="http://schemas.microsoft.com/office/powerpoint/2010/main">
    <mc:Choice Requires="p14">
      <p:transition spd="slow" p14:dur="2000" advTm="29181"/>
    </mc:Choice>
    <mc:Fallback xmlns="">
      <p:transition spd="slow" advTm="29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26B2C-ECAF-00F6-E21C-64B1E9F04479}"/>
              </a:ext>
            </a:extLst>
          </p:cNvPr>
          <p:cNvSpPr>
            <a:spLocks noGrp="1"/>
          </p:cNvSpPr>
          <p:nvPr>
            <p:ph type="title"/>
          </p:nvPr>
        </p:nvSpPr>
        <p:spPr/>
        <p:txBody>
          <a:bodyPr/>
          <a:lstStyle/>
          <a:p>
            <a:r>
              <a:rPr lang="en-US" b="1" dirty="0"/>
              <a:t>Summary</a:t>
            </a:r>
          </a:p>
        </p:txBody>
      </p:sp>
      <p:sp>
        <p:nvSpPr>
          <p:cNvPr id="3" name="Content Placeholder 2">
            <a:extLst>
              <a:ext uri="{FF2B5EF4-FFF2-40B4-BE49-F238E27FC236}">
                <a16:creationId xmlns:a16="http://schemas.microsoft.com/office/drawing/2014/main" id="{227AD745-1CF7-0C5A-9DD0-403075F40FCD}"/>
              </a:ext>
            </a:extLst>
          </p:cNvPr>
          <p:cNvSpPr>
            <a:spLocks noGrp="1"/>
          </p:cNvSpPr>
          <p:nvPr>
            <p:ph idx="1"/>
          </p:nvPr>
        </p:nvSpPr>
        <p:spPr/>
        <p:txBody>
          <a:bodyPr>
            <a:normAutofit fontScale="85000" lnSpcReduction="20000"/>
          </a:bodyPr>
          <a:lstStyle/>
          <a:p>
            <a:pPr marL="0" indent="0">
              <a:buNone/>
            </a:pPr>
            <a:endParaRPr lang="en-US" dirty="0"/>
          </a:p>
          <a:p>
            <a:r>
              <a:rPr lang="en-US" dirty="0"/>
              <a:t>A new emergency safety flare is to be installed that shall serve to abate emissions from two tanks when one or both tanks vent through emergency relief vents.</a:t>
            </a:r>
          </a:p>
          <a:p>
            <a:endParaRPr lang="en-US" dirty="0"/>
          </a:p>
          <a:p>
            <a:r>
              <a:rPr lang="en-US" dirty="0"/>
              <a:t>Compliance with proper operation and maintenance of the flare will be demonstrated through continuous monitoring of the pilot flame and recordkeeping of the flare inspections and maintenance procedures.</a:t>
            </a:r>
          </a:p>
          <a:p>
            <a:pPr marL="0" indent="0">
              <a:buNone/>
            </a:pPr>
            <a:endParaRPr lang="en-US" dirty="0">
              <a:highlight>
                <a:srgbClr val="FFFF00"/>
              </a:highlight>
            </a:endParaRPr>
          </a:p>
          <a:p>
            <a:r>
              <a:rPr lang="en-US" dirty="0"/>
              <a:t>Capper Maintenance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Jet</a:t>
            </a:r>
            <a:r>
              <a:rPr lang="en-US" dirty="0"/>
              <a:t> Events limits will be increased from 36 total events to 45 events per capper for which the emissions were originally calculated.  Re-evaluation of the emissions calculation resulted in an estimate decrease of emissions during the capper events with the exception of formaldehyde emissions increasing slightly.</a:t>
            </a:r>
          </a:p>
          <a:p>
            <a:pPr marL="0" indent="0">
              <a:buNone/>
            </a:pPr>
            <a:endParaRPr lang="en-US" dirty="0"/>
          </a:p>
        </p:txBody>
      </p:sp>
      <p:pic>
        <p:nvPicPr>
          <p:cNvPr id="35" name="Audio 34">
            <a:hlinkClick r:id="" action="ppaction://media"/>
            <a:extLst>
              <a:ext uri="{FF2B5EF4-FFF2-40B4-BE49-F238E27FC236}">
                <a16:creationId xmlns:a16="http://schemas.microsoft.com/office/drawing/2014/main" id="{76142968-6408-5B7A-285E-D973C66DF51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74667438"/>
      </p:ext>
    </p:extLst>
  </p:cSld>
  <p:clrMapOvr>
    <a:masterClrMapping/>
  </p:clrMapOvr>
  <mc:AlternateContent xmlns:mc="http://schemas.openxmlformats.org/markup-compatibility/2006" xmlns:p14="http://schemas.microsoft.com/office/powerpoint/2010/main">
    <mc:Choice Requires="p14">
      <p:transition spd="slow" p14:dur="2000" advTm="35631"/>
    </mc:Choice>
    <mc:Fallback xmlns="">
      <p:transition spd="slow" advTm="35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D3157-066C-EC2A-95F2-E3355EEBAAA5}"/>
              </a:ext>
            </a:extLst>
          </p:cNvPr>
          <p:cNvSpPr>
            <a:spLocks noGrp="1"/>
          </p:cNvSpPr>
          <p:nvPr>
            <p:ph type="title"/>
          </p:nvPr>
        </p:nvSpPr>
        <p:spPr/>
        <p:txBody>
          <a:bodyPr/>
          <a:lstStyle/>
          <a:p>
            <a:r>
              <a:rPr lang="en-US" b="1" dirty="0"/>
              <a:t>Summary (cont’d)</a:t>
            </a:r>
            <a:endParaRPr lang="en-US" dirty="0"/>
          </a:p>
        </p:txBody>
      </p:sp>
      <p:sp>
        <p:nvSpPr>
          <p:cNvPr id="3" name="Content Placeholder 2">
            <a:extLst>
              <a:ext uri="{FF2B5EF4-FFF2-40B4-BE49-F238E27FC236}">
                <a16:creationId xmlns:a16="http://schemas.microsoft.com/office/drawing/2014/main" id="{9FDD5CD8-2B97-5BE4-7855-ECDD8B5E1BB8}"/>
              </a:ext>
            </a:extLst>
          </p:cNvPr>
          <p:cNvSpPr>
            <a:spLocks noGrp="1"/>
          </p:cNvSpPr>
          <p:nvPr>
            <p:ph idx="1"/>
          </p:nvPr>
        </p:nvSpPr>
        <p:spPr/>
        <p:txBody>
          <a:bodyPr>
            <a:normAutofit/>
          </a:bodyPr>
          <a:lstStyle/>
          <a:p>
            <a:r>
              <a:rPr lang="en-US" dirty="0"/>
              <a:t>Compliance with the capper maintenance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jet</a:t>
            </a:r>
            <a:r>
              <a:rPr lang="en-US" dirty="0"/>
              <a:t> limits in the draft permit will be demonstrated through monitoring and recordkeeping of the number of capper maintenance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jet</a:t>
            </a:r>
            <a:r>
              <a:rPr lang="en-US" dirty="0"/>
              <a:t> events.</a:t>
            </a:r>
          </a:p>
          <a:p>
            <a:pPr marL="0" indent="0">
              <a:buNone/>
            </a:pPr>
            <a:endParaRPr lang="en-US" dirty="0">
              <a:highlight>
                <a:srgbClr val="FFFF00"/>
              </a:highlight>
            </a:endParaRPr>
          </a:p>
          <a:p>
            <a:r>
              <a:rPr lang="en-US" dirty="0"/>
              <a:t>Sections of the permit were deleted and changed to reserved due to the vacated Comparable Fuel Boiler rule. </a:t>
            </a:r>
          </a:p>
          <a:p>
            <a:endParaRPr lang="en-US" dirty="0">
              <a:highlight>
                <a:srgbClr val="FFFF00"/>
              </a:highlight>
            </a:endParaRPr>
          </a:p>
        </p:txBody>
      </p:sp>
      <p:pic>
        <p:nvPicPr>
          <p:cNvPr id="33" name="Audio 32">
            <a:hlinkClick r:id="" action="ppaction://media"/>
            <a:extLst>
              <a:ext uri="{FF2B5EF4-FFF2-40B4-BE49-F238E27FC236}">
                <a16:creationId xmlns:a16="http://schemas.microsoft.com/office/drawing/2014/main" id="{C9DC088E-994D-4372-C918-328E18E02DD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8525683"/>
      </p:ext>
    </p:extLst>
  </p:cSld>
  <p:clrMapOvr>
    <a:masterClrMapping/>
  </p:clrMapOvr>
  <mc:AlternateContent xmlns:mc="http://schemas.openxmlformats.org/markup-compatibility/2006" xmlns:p14="http://schemas.microsoft.com/office/powerpoint/2010/main">
    <mc:Choice Requires="p14">
      <p:transition spd="slow" p14:dur="2000" advTm="22630"/>
    </mc:Choice>
    <mc:Fallback xmlns="">
      <p:transition spd="slow" advTm="22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094A4-912C-224D-78BB-F44C3F1CEFE2}"/>
              </a:ext>
            </a:extLst>
          </p:cNvPr>
          <p:cNvSpPr>
            <a:spLocks noGrp="1"/>
          </p:cNvSpPr>
          <p:nvPr>
            <p:ph type="title"/>
          </p:nvPr>
        </p:nvSpPr>
        <p:spPr/>
        <p:txBody>
          <a:bodyPr/>
          <a:lstStyle/>
          <a:p>
            <a:r>
              <a:rPr lang="en-US" b="1" dirty="0"/>
              <a:t>Summary (cont’d)</a:t>
            </a:r>
          </a:p>
        </p:txBody>
      </p:sp>
      <p:sp>
        <p:nvSpPr>
          <p:cNvPr id="3" name="Content Placeholder 2">
            <a:extLst>
              <a:ext uri="{FF2B5EF4-FFF2-40B4-BE49-F238E27FC236}">
                <a16:creationId xmlns:a16="http://schemas.microsoft.com/office/drawing/2014/main" id="{AE68C16E-E21F-9DB3-FF5C-969A93A28DA6}"/>
              </a:ext>
            </a:extLst>
          </p:cNvPr>
          <p:cNvSpPr>
            <a:spLocks noGrp="1"/>
          </p:cNvSpPr>
          <p:nvPr>
            <p:ph idx="1"/>
          </p:nvPr>
        </p:nvSpPr>
        <p:spPr/>
        <p:txBody>
          <a:bodyPr/>
          <a:lstStyle/>
          <a:p>
            <a:r>
              <a:rPr lang="en-US" dirty="0"/>
              <a:t>45CSR13-5.7 states: The Secretary </a:t>
            </a:r>
            <a:r>
              <a:rPr lang="en-US" u="sng" dirty="0"/>
              <a:t>shall</a:t>
            </a:r>
            <a:r>
              <a:rPr lang="en-US" dirty="0"/>
              <a:t> issue such permit or registration unless he or she determines that the proposed construction, modification or relocation will violate applicable emission standards, will interfere with attainment or maintenance of an applicable ambient air quality standard, cause or contribute to a violation of an applicable air quality increment, or be inconsistent with the intent and purpose of this rule or W. Va. Code §22-5-1, et seq., in which case the Secretary shall issue an order denying such construction, modification, relocation and operation.  The Secretary shall, to the extent possible, give priority to the issuance of any such permit so as to avoid undue delay and hardship.</a:t>
            </a:r>
          </a:p>
        </p:txBody>
      </p:sp>
      <p:pic>
        <p:nvPicPr>
          <p:cNvPr id="30" name="Audio 29">
            <a:hlinkClick r:id="" action="ppaction://media"/>
            <a:extLst>
              <a:ext uri="{FF2B5EF4-FFF2-40B4-BE49-F238E27FC236}">
                <a16:creationId xmlns:a16="http://schemas.microsoft.com/office/drawing/2014/main" id="{A4FAA306-1FD3-AB99-1E4B-E1E97FD2A00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46446358"/>
      </p:ext>
    </p:extLst>
  </p:cSld>
  <p:clrMapOvr>
    <a:masterClrMapping/>
  </p:clrMapOvr>
  <mc:AlternateContent xmlns:mc="http://schemas.openxmlformats.org/markup-compatibility/2006" xmlns:p14="http://schemas.microsoft.com/office/powerpoint/2010/main">
    <mc:Choice Requires="p14">
      <p:transition spd="slow" p14:dur="2000" advTm="32628"/>
    </mc:Choice>
    <mc:Fallback xmlns="">
      <p:transition spd="slow" advTm="32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ABA4F-C975-16D7-CF29-3A29B66945AF}"/>
              </a:ext>
            </a:extLst>
          </p:cNvPr>
          <p:cNvSpPr>
            <a:spLocks noGrp="1"/>
          </p:cNvSpPr>
          <p:nvPr>
            <p:ph type="title"/>
          </p:nvPr>
        </p:nvSpPr>
        <p:spPr/>
        <p:txBody>
          <a:bodyPr/>
          <a:lstStyle/>
          <a:p>
            <a:r>
              <a:rPr lang="en-US" b="1" dirty="0"/>
              <a:t>Overview</a:t>
            </a:r>
          </a:p>
        </p:txBody>
      </p:sp>
      <p:sp>
        <p:nvSpPr>
          <p:cNvPr id="3" name="Content Placeholder 2">
            <a:extLst>
              <a:ext uri="{FF2B5EF4-FFF2-40B4-BE49-F238E27FC236}">
                <a16:creationId xmlns:a16="http://schemas.microsoft.com/office/drawing/2014/main" id="{F9026C9A-E96B-5DD3-E41F-09670C4FD223}"/>
              </a:ext>
            </a:extLst>
          </p:cNvPr>
          <p:cNvSpPr>
            <a:spLocks noGrp="1"/>
          </p:cNvSpPr>
          <p:nvPr>
            <p:ph idx="1"/>
          </p:nvPr>
        </p:nvSpPr>
        <p:spPr/>
        <p:txBody>
          <a:bodyPr/>
          <a:lstStyle/>
          <a:p>
            <a:r>
              <a:rPr lang="en-US" dirty="0"/>
              <a:t>Permitting under the Clean Air Act</a:t>
            </a:r>
          </a:p>
          <a:p>
            <a:r>
              <a:rPr lang="en-US" dirty="0"/>
              <a:t>Permitting Process</a:t>
            </a:r>
          </a:p>
          <a:p>
            <a:r>
              <a:rPr lang="en-US" dirty="0"/>
              <a:t>What Is Being Permitted?</a:t>
            </a:r>
          </a:p>
          <a:p>
            <a:r>
              <a:rPr lang="en-US" dirty="0"/>
              <a:t>Permit Requirements</a:t>
            </a:r>
          </a:p>
          <a:p>
            <a:pPr lvl="1"/>
            <a:r>
              <a:rPr lang="en-US" dirty="0"/>
              <a:t>Limits</a:t>
            </a:r>
          </a:p>
          <a:p>
            <a:pPr lvl="1"/>
            <a:r>
              <a:rPr lang="en-US" dirty="0"/>
              <a:t>Monitoring</a:t>
            </a:r>
          </a:p>
          <a:p>
            <a:r>
              <a:rPr lang="en-US" dirty="0"/>
              <a:t>Summary</a:t>
            </a:r>
          </a:p>
        </p:txBody>
      </p:sp>
      <p:pic>
        <p:nvPicPr>
          <p:cNvPr id="12" name="Audio 11">
            <a:hlinkClick r:id="" action="ppaction://media"/>
            <a:extLst>
              <a:ext uri="{FF2B5EF4-FFF2-40B4-BE49-F238E27FC236}">
                <a16:creationId xmlns:a16="http://schemas.microsoft.com/office/drawing/2014/main" id="{A7712C88-682E-90E5-2A5F-283FC42AF4F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68162116"/>
      </p:ext>
    </p:extLst>
  </p:cSld>
  <p:clrMapOvr>
    <a:masterClrMapping/>
  </p:clrMapOvr>
  <mc:AlternateContent xmlns:mc="http://schemas.openxmlformats.org/markup-compatibility/2006" xmlns:p14="http://schemas.microsoft.com/office/powerpoint/2010/main">
    <mc:Choice Requires="p14">
      <p:transition spd="slow" p14:dur="2000" advTm="20771"/>
    </mc:Choice>
    <mc:Fallback xmlns="">
      <p:transition spd="slow" advTm="20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4E61A-7910-7A8F-ADDD-B903AF64795E}"/>
              </a:ext>
            </a:extLst>
          </p:cNvPr>
          <p:cNvSpPr>
            <a:spLocks noGrp="1"/>
          </p:cNvSpPr>
          <p:nvPr>
            <p:ph type="title"/>
          </p:nvPr>
        </p:nvSpPr>
        <p:spPr/>
        <p:txBody>
          <a:bodyPr/>
          <a:lstStyle/>
          <a:p>
            <a:r>
              <a:rPr lang="en-US" b="1" dirty="0"/>
              <a:t>DEP Email Notice Service</a:t>
            </a:r>
          </a:p>
        </p:txBody>
      </p:sp>
      <p:sp>
        <p:nvSpPr>
          <p:cNvPr id="3" name="Content Placeholder 2">
            <a:extLst>
              <a:ext uri="{FF2B5EF4-FFF2-40B4-BE49-F238E27FC236}">
                <a16:creationId xmlns:a16="http://schemas.microsoft.com/office/drawing/2014/main" id="{DFCBBDF7-2A12-ED19-1AC6-DC89C6F5D0BD}"/>
              </a:ext>
            </a:extLst>
          </p:cNvPr>
          <p:cNvSpPr>
            <a:spLocks noGrp="1"/>
          </p:cNvSpPr>
          <p:nvPr>
            <p:ph idx="1"/>
          </p:nvPr>
        </p:nvSpPr>
        <p:spPr/>
        <p:txBody>
          <a:bodyPr>
            <a:normAutofit lnSpcReduction="10000"/>
          </a:bodyPr>
          <a:lstStyle/>
          <a:p>
            <a:pPr marL="0" indent="0">
              <a:buNone/>
            </a:pPr>
            <a:r>
              <a:rPr lang="en-US" dirty="0"/>
              <a:t>Sign up on DEP’s e-mail notification service at </a:t>
            </a:r>
          </a:p>
          <a:p>
            <a:pPr marL="0" indent="0">
              <a:buNone/>
            </a:pPr>
            <a:r>
              <a:rPr lang="en-US" dirty="0">
                <a:hlinkClick r:id="rId5"/>
              </a:rPr>
              <a:t>https://dep.wv.gov/insidedep/Pages/DEPMailingLists.aspx</a:t>
            </a:r>
            <a:r>
              <a:rPr lang="en-US" dirty="0"/>
              <a:t> or write to:</a:t>
            </a:r>
          </a:p>
          <a:p>
            <a:pPr marL="0" indent="0">
              <a:buNone/>
            </a:pPr>
            <a:r>
              <a:rPr lang="en-US" dirty="0"/>
              <a:t>			DEP Public Information Office</a:t>
            </a:r>
          </a:p>
          <a:p>
            <a:pPr marL="0" indent="0">
              <a:buNone/>
            </a:pPr>
            <a:r>
              <a:rPr lang="en-US" dirty="0"/>
              <a:t>			Public Notice List</a:t>
            </a:r>
          </a:p>
          <a:p>
            <a:pPr marL="0" indent="0">
              <a:buNone/>
            </a:pPr>
            <a:r>
              <a:rPr lang="en-US" dirty="0"/>
              <a:t>			601 57</a:t>
            </a:r>
            <a:r>
              <a:rPr lang="en-US" baseline="30000" dirty="0"/>
              <a:t>th</a:t>
            </a:r>
            <a:r>
              <a:rPr lang="en-US" dirty="0"/>
              <a:t> Street, S.E.</a:t>
            </a:r>
          </a:p>
          <a:p>
            <a:pPr marL="0" indent="0">
              <a:buNone/>
            </a:pPr>
            <a:r>
              <a:rPr lang="en-US" dirty="0"/>
              <a:t>			Charleston, WV 25304</a:t>
            </a:r>
          </a:p>
          <a:p>
            <a:pPr marL="0" indent="0">
              <a:buNone/>
            </a:pPr>
            <a:r>
              <a:rPr lang="en-US" dirty="0"/>
              <a:t>You have the option to receive notices of activities by county or statewide.</a:t>
            </a:r>
          </a:p>
          <a:p>
            <a:pPr marL="0" indent="0">
              <a:buNone/>
            </a:pPr>
            <a:r>
              <a:rPr lang="en-US" dirty="0"/>
              <a:t>		</a:t>
            </a:r>
          </a:p>
        </p:txBody>
      </p:sp>
      <p:pic>
        <p:nvPicPr>
          <p:cNvPr id="16" name="Audio 15">
            <a:hlinkClick r:id="" action="ppaction://media"/>
            <a:extLst>
              <a:ext uri="{FF2B5EF4-FFF2-40B4-BE49-F238E27FC236}">
                <a16:creationId xmlns:a16="http://schemas.microsoft.com/office/drawing/2014/main" id="{56C31AD1-5568-6C7D-EC13-3A979AD0D2B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99906875"/>
      </p:ext>
    </p:extLst>
  </p:cSld>
  <p:clrMapOvr>
    <a:masterClrMapping/>
  </p:clrMapOvr>
  <mc:AlternateContent xmlns:mc="http://schemas.openxmlformats.org/markup-compatibility/2006" xmlns:p14="http://schemas.microsoft.com/office/powerpoint/2010/main">
    <mc:Choice Requires="p14">
      <p:transition spd="slow" p14:dur="2000" advTm="20419"/>
    </mc:Choice>
    <mc:Fallback xmlns="">
      <p:transition spd="slow" advTm="20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96C36E-FE52-BCAB-797C-4EEDAB4798E0}"/>
              </a:ext>
            </a:extLst>
          </p:cNvPr>
          <p:cNvSpPr txBox="1"/>
          <p:nvPr/>
        </p:nvSpPr>
        <p:spPr>
          <a:xfrm>
            <a:off x="1258388" y="1199197"/>
            <a:ext cx="9675223" cy="4133439"/>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Public comment period has been extended.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Written public comments will be accepted until 5</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:00 P.M. on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Tuesday, September 19, 2023</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Audio 7">
            <a:hlinkClick r:id="" action="ppaction://media"/>
            <a:extLst>
              <a:ext uri="{FF2B5EF4-FFF2-40B4-BE49-F238E27FC236}">
                <a16:creationId xmlns:a16="http://schemas.microsoft.com/office/drawing/2014/main" id="{001FD960-415B-7958-4CD1-14EF6C62E2C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15038"/>
      </p:ext>
    </p:extLst>
  </p:cSld>
  <p:clrMapOvr>
    <a:masterClrMapping/>
  </p:clrMapOvr>
  <mc:AlternateContent xmlns:mc="http://schemas.openxmlformats.org/markup-compatibility/2006" xmlns:p14="http://schemas.microsoft.com/office/powerpoint/2010/main">
    <mc:Choice Requires="p14">
      <p:transition spd="slow" p14:dur="2000" advTm="11403"/>
    </mc:Choice>
    <mc:Fallback xmlns="">
      <p:transition spd="slow" advTm="11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8EF5D-B73E-BC69-4A20-2777AB917CC0}"/>
              </a:ext>
            </a:extLst>
          </p:cNvPr>
          <p:cNvSpPr>
            <a:spLocks noGrp="1"/>
          </p:cNvSpPr>
          <p:nvPr>
            <p:ph type="title"/>
          </p:nvPr>
        </p:nvSpPr>
        <p:spPr/>
        <p:txBody>
          <a:bodyPr/>
          <a:lstStyle/>
          <a:p>
            <a:r>
              <a:rPr lang="en-US" b="1" dirty="0"/>
              <a:t>Contact Information</a:t>
            </a:r>
          </a:p>
        </p:txBody>
      </p:sp>
      <p:sp>
        <p:nvSpPr>
          <p:cNvPr id="3" name="Content Placeholder 2">
            <a:extLst>
              <a:ext uri="{FF2B5EF4-FFF2-40B4-BE49-F238E27FC236}">
                <a16:creationId xmlns:a16="http://schemas.microsoft.com/office/drawing/2014/main" id="{F95CACD9-9060-3F24-F148-1296E2E39B8A}"/>
              </a:ext>
            </a:extLst>
          </p:cNvPr>
          <p:cNvSpPr>
            <a:spLocks noGrp="1"/>
          </p:cNvSpPr>
          <p:nvPr>
            <p:ph idx="1"/>
          </p:nvPr>
        </p:nvSpPr>
        <p:spPr/>
        <p:txBody>
          <a:bodyPr/>
          <a:lstStyle/>
          <a:p>
            <a:pPr marL="0" indent="0" algn="ctr">
              <a:buNone/>
            </a:pPr>
            <a:r>
              <a:rPr lang="en-US" sz="3600" b="1" dirty="0"/>
              <a:t>Jonathan Carney</a:t>
            </a:r>
          </a:p>
          <a:p>
            <a:pPr marL="0" indent="0" algn="ctr">
              <a:buNone/>
            </a:pPr>
            <a:r>
              <a:rPr lang="en-US" dirty="0"/>
              <a:t>(304) 926-0499 ext. 41247</a:t>
            </a:r>
          </a:p>
          <a:p>
            <a:pPr marL="0" indent="0" algn="ctr">
              <a:buNone/>
            </a:pPr>
            <a:r>
              <a:rPr lang="en-US" dirty="0">
                <a:hlinkClick r:id="rId5"/>
              </a:rPr>
              <a:t>Jonathan.W.Carney@wv.gov</a:t>
            </a:r>
            <a:endParaRPr lang="en-US" dirty="0"/>
          </a:p>
          <a:p>
            <a:pPr marL="0" indent="0" algn="ctr">
              <a:buNone/>
            </a:pPr>
            <a:r>
              <a:rPr lang="en-US" dirty="0"/>
              <a:t>WVDEP – DAQ</a:t>
            </a:r>
          </a:p>
          <a:p>
            <a:pPr marL="0" indent="0" algn="ctr">
              <a:buNone/>
            </a:pPr>
            <a:r>
              <a:rPr lang="en-US" dirty="0"/>
              <a:t>601 57</a:t>
            </a:r>
            <a:r>
              <a:rPr lang="en-US" baseline="30000" dirty="0"/>
              <a:t>th</a:t>
            </a:r>
            <a:r>
              <a:rPr lang="en-US" dirty="0"/>
              <a:t> Street, S.E.</a:t>
            </a:r>
          </a:p>
          <a:p>
            <a:pPr marL="0" indent="0" algn="ctr">
              <a:buNone/>
            </a:pPr>
            <a:r>
              <a:rPr lang="en-US" dirty="0"/>
              <a:t>Charleston, WV 25304</a:t>
            </a:r>
          </a:p>
          <a:p>
            <a:pPr marL="0" indent="0" algn="ctr">
              <a:buNone/>
            </a:pPr>
            <a:r>
              <a:rPr lang="en-US" sz="2000" dirty="0"/>
              <a:t>Additional Comments can be e-mailed to </a:t>
            </a:r>
            <a:r>
              <a:rPr lang="en-US" sz="2000" dirty="0">
                <a:hlinkClick r:id="rId5"/>
              </a:rPr>
              <a:t>Jonathan.W.Carney@wv.gov</a:t>
            </a:r>
            <a:r>
              <a:rPr lang="en-US" sz="2000" dirty="0"/>
              <a:t> with “DuPont Specialty Products Comments” in the subject line.</a:t>
            </a:r>
          </a:p>
        </p:txBody>
      </p:sp>
      <p:pic>
        <p:nvPicPr>
          <p:cNvPr id="9" name="Audio 8">
            <a:hlinkClick r:id="" action="ppaction://media"/>
            <a:extLst>
              <a:ext uri="{FF2B5EF4-FFF2-40B4-BE49-F238E27FC236}">
                <a16:creationId xmlns:a16="http://schemas.microsoft.com/office/drawing/2014/main" id="{9230DFB9-C5B7-394D-B2C6-4AA76D14A3A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47149258"/>
      </p:ext>
    </p:extLst>
  </p:cSld>
  <p:clrMapOvr>
    <a:masterClrMapping/>
  </p:clrMapOvr>
  <mc:AlternateContent xmlns:mc="http://schemas.openxmlformats.org/markup-compatibility/2006" xmlns:p14="http://schemas.microsoft.com/office/powerpoint/2010/main">
    <mc:Choice Requires="p14">
      <p:transition spd="slow" p14:dur="2000" advTm="18202"/>
    </mc:Choice>
    <mc:Fallback xmlns="">
      <p:transition spd="slow" advTm="18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D1928-E9DF-DE85-55EF-BD4F3D33CF6B}"/>
              </a:ext>
            </a:extLst>
          </p:cNvPr>
          <p:cNvSpPr>
            <a:spLocks noGrp="1"/>
          </p:cNvSpPr>
          <p:nvPr>
            <p:ph type="title"/>
          </p:nvPr>
        </p:nvSpPr>
        <p:spPr/>
        <p:txBody>
          <a:bodyPr>
            <a:normAutofit/>
          </a:bodyPr>
          <a:lstStyle/>
          <a:p>
            <a:r>
              <a:rPr lang="en-US" b="1" i="0" u="none" strike="noStrike" dirty="0">
                <a:solidFill>
                  <a:srgbClr val="000000"/>
                </a:solidFill>
                <a:effectLst/>
                <a:latin typeface="Calibri Light" panose="020F0302020204030204" pitchFamily="34" charset="0"/>
                <a:cs typeface="Calibri Light" panose="020F0302020204030204" pitchFamily="34" charset="0"/>
              </a:rPr>
              <a:t>Permitting under the Clean Air Act</a:t>
            </a:r>
            <a:endParaRPr lang="en-US"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B5A3A87C-D8BC-F38D-356C-13D09020C9B0}"/>
              </a:ext>
            </a:extLst>
          </p:cNvPr>
          <p:cNvSpPr>
            <a:spLocks noGrp="1"/>
          </p:cNvSpPr>
          <p:nvPr>
            <p:ph idx="1"/>
          </p:nvPr>
        </p:nvSpPr>
        <p:spPr/>
        <p:txBody>
          <a:bodyPr/>
          <a:lstStyle/>
          <a:p>
            <a:pPr rtl="0" fontAlgn="base">
              <a:spcBef>
                <a:spcPts val="0"/>
              </a:spcBef>
              <a:spcAft>
                <a:spcPts val="0"/>
              </a:spcAft>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The CAA was a mandate to the U.S. EPA to protect public health and welfare.</a:t>
            </a:r>
          </a:p>
          <a:p>
            <a:pPr marL="0" indent="0" rtl="0" fontAlgn="base">
              <a:spcBef>
                <a:spcPts val="0"/>
              </a:spcBef>
              <a:spcAft>
                <a:spcPts val="0"/>
              </a:spcAft>
              <a:buNone/>
            </a:pPr>
            <a:r>
              <a:rPr lang="en-US" sz="2400" b="0" i="0" u="none" strike="noStrike" dirty="0">
                <a:solidFill>
                  <a:srgbClr val="000000"/>
                </a:solidFill>
                <a:effectLst/>
                <a:latin typeface="Calibri" panose="020F0502020204030204" pitchFamily="34" charset="0"/>
              </a:rPr>
              <a:t> </a:t>
            </a:r>
            <a:endParaRPr lang="en-US" sz="24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EPA developed National Ambient Air Quality Standards (NAAQS) and regulations for emissions of Hazardous Air Pollutants (HAPs), which are </a:t>
            </a:r>
            <a:r>
              <a:rPr lang="en-US" sz="2400" b="0" i="0" u="sng" strike="noStrike" dirty="0">
                <a:solidFill>
                  <a:srgbClr val="000000"/>
                </a:solidFill>
                <a:effectLst/>
                <a:latin typeface="Calibri" panose="020F0502020204030204" pitchFamily="34" charset="0"/>
              </a:rPr>
              <a:t>designed to be protective of human health and the environment.</a:t>
            </a:r>
          </a:p>
          <a:p>
            <a:pPr marL="0" indent="0" rtl="0" fontAlgn="base">
              <a:spcBef>
                <a:spcPts val="1000"/>
              </a:spcBef>
              <a:spcAft>
                <a:spcPts val="0"/>
              </a:spcAft>
              <a:buNone/>
            </a:pPr>
            <a:endParaRPr lang="en-US" sz="24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State and federal rules and regulations were established to ensure these standards are met and kept through permitting and enforcement.</a:t>
            </a:r>
            <a:endParaRPr lang="en-US" sz="2400" b="0" i="0" u="none" strike="noStrike" dirty="0">
              <a:solidFill>
                <a:srgbClr val="000000"/>
              </a:solidFill>
              <a:effectLst/>
              <a:latin typeface="Arial" panose="020B0604020202020204" pitchFamily="34" charset="0"/>
            </a:endParaRPr>
          </a:p>
          <a:p>
            <a:endParaRPr lang="en-US" dirty="0"/>
          </a:p>
        </p:txBody>
      </p:sp>
      <p:pic>
        <p:nvPicPr>
          <p:cNvPr id="12" name="Audio 11">
            <a:hlinkClick r:id="" action="ppaction://media"/>
            <a:extLst>
              <a:ext uri="{FF2B5EF4-FFF2-40B4-BE49-F238E27FC236}">
                <a16:creationId xmlns:a16="http://schemas.microsoft.com/office/drawing/2014/main" id="{E532F7E8-7E6F-D08F-38BE-A991A740739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65406523"/>
      </p:ext>
    </p:extLst>
  </p:cSld>
  <p:clrMapOvr>
    <a:masterClrMapping/>
  </p:clrMapOvr>
  <mc:AlternateContent xmlns:mc="http://schemas.openxmlformats.org/markup-compatibility/2006" xmlns:p14="http://schemas.microsoft.com/office/powerpoint/2010/main">
    <mc:Choice Requires="p14">
      <p:transition spd="slow" p14:dur="2000" advTm="27594"/>
    </mc:Choice>
    <mc:Fallback xmlns="">
      <p:transition spd="slow" advTm="27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D46C2-FC47-DC22-3D88-F0C6D795EA82}"/>
              </a:ext>
            </a:extLst>
          </p:cNvPr>
          <p:cNvSpPr>
            <a:spLocks noGrp="1"/>
          </p:cNvSpPr>
          <p:nvPr>
            <p:ph type="title"/>
          </p:nvPr>
        </p:nvSpPr>
        <p:spPr/>
        <p:txBody>
          <a:bodyPr>
            <a:normAutofit/>
          </a:bodyPr>
          <a:lstStyle/>
          <a:p>
            <a:r>
              <a:rPr lang="en-US" b="1" i="0" u="none" strike="noStrike" dirty="0">
                <a:solidFill>
                  <a:srgbClr val="000000"/>
                </a:solidFill>
                <a:effectLst/>
                <a:latin typeface="Calibri Light" panose="020F0302020204030204" pitchFamily="34" charset="0"/>
                <a:cs typeface="Calibri Light" panose="020F0302020204030204" pitchFamily="34" charset="0"/>
              </a:rPr>
              <a:t>Permitting under the Clean Air Act (cont’d)</a:t>
            </a:r>
            <a:endParaRPr lang="en-US"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92C7E4B0-2A44-78AF-4937-D99B6C013908}"/>
              </a:ext>
            </a:extLst>
          </p:cNvPr>
          <p:cNvSpPr>
            <a:spLocks noGrp="1"/>
          </p:cNvSpPr>
          <p:nvPr>
            <p:ph idx="1"/>
          </p:nvPr>
        </p:nvSpPr>
        <p:spPr/>
        <p:txBody>
          <a:bodyPr>
            <a:normAutofit fontScale="92500"/>
          </a:bodyPr>
          <a:lstStyle/>
          <a:p>
            <a:pPr marL="0" indent="0" rtl="0">
              <a:spcBef>
                <a:spcPts val="0"/>
              </a:spcBef>
              <a:spcAft>
                <a:spcPts val="0"/>
              </a:spcAft>
              <a:buNone/>
            </a:pPr>
            <a:r>
              <a:rPr lang="en-US" sz="2400" b="0" i="0" u="none" strike="noStrike" dirty="0">
                <a:solidFill>
                  <a:srgbClr val="000000"/>
                </a:solidFill>
                <a:effectLst/>
                <a:latin typeface="Calibri" panose="020F0502020204030204" pitchFamily="34" charset="0"/>
              </a:rPr>
              <a:t>What the permitting process does do:</a:t>
            </a:r>
          </a:p>
          <a:p>
            <a:pPr marL="0" indent="0" rtl="0">
              <a:spcBef>
                <a:spcPts val="0"/>
              </a:spcBef>
              <a:spcAft>
                <a:spcPts val="0"/>
              </a:spcAft>
              <a:buNone/>
            </a:pPr>
            <a:endParaRPr lang="en-US" sz="2400" b="0" dirty="0">
              <a:effectLst/>
            </a:endParaRPr>
          </a:p>
          <a:p>
            <a:pPr rtl="0" fontAlgn="base">
              <a:spcBef>
                <a:spcPts val="0"/>
              </a:spcBef>
              <a:spcAft>
                <a:spcPts val="0"/>
              </a:spcAft>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Determine/enforce compliance with state/federal air quality rules and regulations</a:t>
            </a:r>
            <a:endParaRPr lang="en-US" sz="2400" b="1"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Determine/enforce compliance with facility’s air emissions</a:t>
            </a:r>
            <a:endParaRPr lang="en-US" sz="2400" b="1"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Provide framework for public notice/participation</a:t>
            </a:r>
            <a:endParaRPr lang="en-US" sz="2400" b="1" i="0" u="none" strike="noStrike" dirty="0">
              <a:solidFill>
                <a:srgbClr val="000000"/>
              </a:solidFill>
              <a:effectLst/>
              <a:latin typeface="Arial" panose="020B0604020202020204" pitchFamily="34" charset="0"/>
            </a:endParaRPr>
          </a:p>
          <a:p>
            <a:pPr marL="0" indent="0" rtl="0">
              <a:spcBef>
                <a:spcPts val="0"/>
              </a:spcBef>
              <a:spcAft>
                <a:spcPts val="0"/>
              </a:spcAft>
              <a:buNone/>
            </a:pPr>
            <a:endParaRPr lang="en-US" sz="2400" b="0" i="0" u="none" strike="noStrike" dirty="0">
              <a:solidFill>
                <a:srgbClr val="000000"/>
              </a:solidFill>
              <a:effectLst/>
              <a:latin typeface="Calibri" panose="020F0502020204030204" pitchFamily="34" charset="0"/>
            </a:endParaRPr>
          </a:p>
          <a:p>
            <a:pPr marL="0" indent="0" rtl="0">
              <a:spcBef>
                <a:spcPts val="0"/>
              </a:spcBef>
              <a:spcAft>
                <a:spcPts val="0"/>
              </a:spcAft>
              <a:buNone/>
            </a:pPr>
            <a:r>
              <a:rPr lang="en-US" sz="2400" b="0" i="0" u="none" strike="noStrike" dirty="0">
                <a:solidFill>
                  <a:srgbClr val="000000"/>
                </a:solidFill>
                <a:effectLst/>
                <a:latin typeface="Calibri" panose="020F0502020204030204" pitchFamily="34" charset="0"/>
              </a:rPr>
              <a:t>What the permitting process </a:t>
            </a:r>
            <a:r>
              <a:rPr lang="en-US" sz="2400" b="1" i="0" u="sng" dirty="0">
                <a:solidFill>
                  <a:srgbClr val="000000"/>
                </a:solidFill>
                <a:effectLst/>
                <a:latin typeface="Calibri" panose="020F0502020204030204" pitchFamily="34" charset="0"/>
              </a:rPr>
              <a:t>cannot</a:t>
            </a:r>
            <a:r>
              <a:rPr lang="en-US" sz="2400" b="0" i="0" u="none" strike="noStrike" dirty="0">
                <a:solidFill>
                  <a:srgbClr val="000000"/>
                </a:solidFill>
                <a:effectLst/>
                <a:latin typeface="Calibri" panose="020F0502020204030204" pitchFamily="34" charset="0"/>
              </a:rPr>
              <a:t> do:</a:t>
            </a:r>
          </a:p>
          <a:p>
            <a:pPr marL="0" indent="0" rtl="0">
              <a:spcBef>
                <a:spcPts val="0"/>
              </a:spcBef>
              <a:spcAft>
                <a:spcPts val="0"/>
              </a:spcAft>
              <a:buNone/>
            </a:pPr>
            <a:endParaRPr lang="en-US" sz="2400" b="0" dirty="0">
              <a:effectLst/>
            </a:endParaRPr>
          </a:p>
          <a:p>
            <a:pPr rtl="0" fontAlgn="base">
              <a:spcBef>
                <a:spcPts val="0"/>
              </a:spcBef>
              <a:spcAft>
                <a:spcPts val="0"/>
              </a:spcAft>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Take into consideration any other important, but non-air quality benefits/impacts/information such as jobs, public support (or lack thereof), reports from outside agencies, property values, traffic, zoning, national energy issues, economics of the project (i.e. jobs), infrastructure, etc.</a:t>
            </a:r>
            <a:endParaRPr lang="en-US" sz="24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Require or prohibit the location of facilities in any particular area.</a:t>
            </a:r>
            <a:endParaRPr lang="en-US" sz="24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Address non-air quality environmental impacts (e.g. water)</a:t>
            </a:r>
            <a:endParaRPr lang="en-US" sz="2400" b="0" i="0" u="none" strike="noStrike" dirty="0">
              <a:solidFill>
                <a:srgbClr val="000000"/>
              </a:solidFill>
              <a:effectLst/>
              <a:latin typeface="Arial" panose="020B0604020202020204" pitchFamily="34" charset="0"/>
            </a:endParaRPr>
          </a:p>
          <a:p>
            <a:endParaRPr lang="en-US" dirty="0"/>
          </a:p>
        </p:txBody>
      </p:sp>
      <p:pic>
        <p:nvPicPr>
          <p:cNvPr id="12" name="Audio 11">
            <a:hlinkClick r:id="" action="ppaction://media"/>
            <a:extLst>
              <a:ext uri="{FF2B5EF4-FFF2-40B4-BE49-F238E27FC236}">
                <a16:creationId xmlns:a16="http://schemas.microsoft.com/office/drawing/2014/main" id="{8BE7FA0D-6E58-6F7B-E905-A42746CD572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79761598"/>
      </p:ext>
    </p:extLst>
  </p:cSld>
  <p:clrMapOvr>
    <a:masterClrMapping/>
  </p:clrMapOvr>
  <mc:AlternateContent xmlns:mc="http://schemas.openxmlformats.org/markup-compatibility/2006" xmlns:p14="http://schemas.microsoft.com/office/powerpoint/2010/main">
    <mc:Choice Requires="p14">
      <p:transition spd="slow" p14:dur="2000" advTm="45802"/>
    </mc:Choice>
    <mc:Fallback xmlns="">
      <p:transition spd="slow" advTm="45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C43DF-1860-49C7-3DA5-FDC603F0B14F}"/>
              </a:ext>
            </a:extLst>
          </p:cNvPr>
          <p:cNvSpPr>
            <a:spLocks noGrp="1"/>
          </p:cNvSpPr>
          <p:nvPr>
            <p:ph type="title"/>
          </p:nvPr>
        </p:nvSpPr>
        <p:spPr/>
        <p:txBody>
          <a:bodyPr/>
          <a:lstStyle/>
          <a:p>
            <a:r>
              <a:rPr lang="en-US" b="1" dirty="0"/>
              <a:t>Permitting Process</a:t>
            </a:r>
          </a:p>
        </p:txBody>
      </p:sp>
      <p:sp>
        <p:nvSpPr>
          <p:cNvPr id="3" name="Content Placeholder 2">
            <a:extLst>
              <a:ext uri="{FF2B5EF4-FFF2-40B4-BE49-F238E27FC236}">
                <a16:creationId xmlns:a16="http://schemas.microsoft.com/office/drawing/2014/main" id="{361EE34B-B50B-1B04-AC94-CEA4AF0308A3}"/>
              </a:ext>
            </a:extLst>
          </p:cNvPr>
          <p:cNvSpPr>
            <a:spLocks noGrp="1"/>
          </p:cNvSpPr>
          <p:nvPr>
            <p:ph idx="1"/>
          </p:nvPr>
        </p:nvSpPr>
        <p:spPr/>
        <p:txBody>
          <a:bodyPr/>
          <a:lstStyle/>
          <a:p>
            <a:r>
              <a:rPr lang="en-US" dirty="0"/>
              <a:t>Company applies for an air permit and publishes a legal ad, beginning a 30-day public comment period.</a:t>
            </a:r>
          </a:p>
          <a:p>
            <a:endParaRPr lang="en-US" dirty="0"/>
          </a:p>
          <a:p>
            <a:r>
              <a:rPr lang="en-US" dirty="0"/>
              <a:t>Application is reviewed for completeness and company is notified of any deficiencies.</a:t>
            </a:r>
          </a:p>
          <a:p>
            <a:endParaRPr lang="en-US" dirty="0"/>
          </a:p>
          <a:p>
            <a:r>
              <a:rPr lang="en-US" dirty="0"/>
              <a:t>Application undergoes a technical review to determine which air quality rules apply, and if the proposal meets those rules.</a:t>
            </a:r>
          </a:p>
          <a:p>
            <a:endParaRPr lang="en-US" dirty="0"/>
          </a:p>
          <a:p>
            <a:endParaRPr lang="en-US" dirty="0"/>
          </a:p>
        </p:txBody>
      </p:sp>
      <p:pic>
        <p:nvPicPr>
          <p:cNvPr id="23" name="Audio 22">
            <a:hlinkClick r:id="" action="ppaction://media"/>
            <a:extLst>
              <a:ext uri="{FF2B5EF4-FFF2-40B4-BE49-F238E27FC236}">
                <a16:creationId xmlns:a16="http://schemas.microsoft.com/office/drawing/2014/main" id="{982C739C-8665-F248-8C2D-3303D40E694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9778636"/>
      </p:ext>
    </p:extLst>
  </p:cSld>
  <p:clrMapOvr>
    <a:masterClrMapping/>
  </p:clrMapOvr>
  <mc:AlternateContent xmlns:mc="http://schemas.openxmlformats.org/markup-compatibility/2006" xmlns:p14="http://schemas.microsoft.com/office/powerpoint/2010/main">
    <mc:Choice Requires="p14">
      <p:transition spd="slow" p14:dur="2000" advTm="37439"/>
    </mc:Choice>
    <mc:Fallback xmlns="">
      <p:transition spd="slow" advTm="37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D18D5-6C28-13B9-289F-E8322D613BE9}"/>
              </a:ext>
            </a:extLst>
          </p:cNvPr>
          <p:cNvSpPr>
            <a:spLocks noGrp="1"/>
          </p:cNvSpPr>
          <p:nvPr>
            <p:ph type="title"/>
          </p:nvPr>
        </p:nvSpPr>
        <p:spPr/>
        <p:txBody>
          <a:bodyPr/>
          <a:lstStyle/>
          <a:p>
            <a:r>
              <a:rPr lang="en-US" b="1" dirty="0"/>
              <a:t>Permitting Process (cont’d)</a:t>
            </a:r>
          </a:p>
        </p:txBody>
      </p:sp>
      <p:sp>
        <p:nvSpPr>
          <p:cNvPr id="3" name="Content Placeholder 2">
            <a:extLst>
              <a:ext uri="{FF2B5EF4-FFF2-40B4-BE49-F238E27FC236}">
                <a16:creationId xmlns:a16="http://schemas.microsoft.com/office/drawing/2014/main" id="{DF9A0878-C445-8153-6A18-C17BF0659E85}"/>
              </a:ext>
            </a:extLst>
          </p:cNvPr>
          <p:cNvSpPr>
            <a:spLocks noGrp="1"/>
          </p:cNvSpPr>
          <p:nvPr>
            <p:ph idx="1"/>
          </p:nvPr>
        </p:nvSpPr>
        <p:spPr>
          <a:xfrm>
            <a:off x="838200" y="1825625"/>
            <a:ext cx="10515600" cy="4667250"/>
          </a:xfrm>
        </p:spPr>
        <p:txBody>
          <a:bodyPr>
            <a:normAutofit lnSpcReduction="10000"/>
          </a:bodyPr>
          <a:lstStyle/>
          <a:p>
            <a:r>
              <a:rPr lang="en-US" dirty="0"/>
              <a:t>If the proposed project  meets all applicable air quality rules, DAQ publishes a legal ad, beginning a second 30-day public comment period.  At this time, a copy of the evaluation and draft permit is made available for public review.</a:t>
            </a:r>
          </a:p>
          <a:p>
            <a:endParaRPr lang="en-US" dirty="0"/>
          </a:p>
          <a:p>
            <a:r>
              <a:rPr lang="en-US" dirty="0"/>
              <a:t>After the close of the comment period, all comments received are reviewed and addressed by the DAQ and a final decision is made.</a:t>
            </a:r>
          </a:p>
          <a:p>
            <a:endParaRPr lang="en-US" dirty="0"/>
          </a:p>
          <a:p>
            <a:r>
              <a:rPr lang="en-US" dirty="0"/>
              <a:t>All documents can be found under “Popular Searches” at: </a:t>
            </a:r>
            <a:r>
              <a:rPr lang="en-US" dirty="0">
                <a:solidFill>
                  <a:srgbClr val="0563C1"/>
                </a:solidFill>
                <a:hlinkClick r:id="rId5">
                  <a:extLst>
                    <a:ext uri="{A12FA001-AC4F-418D-AE19-62706E023703}">
                      <ahyp:hlinkClr xmlns:ahyp="http://schemas.microsoft.com/office/drawing/2018/hyperlinkcolor" val="tx"/>
                    </a:ext>
                  </a:extLst>
                </a:hlinkClick>
              </a:rPr>
              <a:t>https://dep.wv.gov/daq/permitting/Pages/NSR-Permit-Applications.</a:t>
            </a:r>
            <a:r>
              <a:rPr lang="en-US" u="sng" dirty="0">
                <a:solidFill>
                  <a:srgbClr val="0070C0"/>
                </a:solidFill>
                <a:hlinkClick r:id="rId5">
                  <a:extLst>
                    <a:ext uri="{A12FA001-AC4F-418D-AE19-62706E023703}">
                      <ahyp:hlinkClr xmlns:ahyp="http://schemas.microsoft.com/office/drawing/2018/hyperlinkcolor" val="tx"/>
                    </a:ext>
                  </a:extLst>
                </a:hlinkClick>
              </a:rPr>
              <a:t>asp</a:t>
            </a:r>
            <a:r>
              <a:rPr lang="en-US" u="sng" dirty="0">
                <a:solidFill>
                  <a:srgbClr val="0070C0"/>
                </a:solidFill>
              </a:rPr>
              <a:t>x</a:t>
            </a:r>
          </a:p>
          <a:p>
            <a:endParaRPr lang="en-US" dirty="0"/>
          </a:p>
        </p:txBody>
      </p:sp>
      <p:pic>
        <p:nvPicPr>
          <p:cNvPr id="24" name="Audio 23">
            <a:hlinkClick r:id="" action="ppaction://media"/>
            <a:extLst>
              <a:ext uri="{FF2B5EF4-FFF2-40B4-BE49-F238E27FC236}">
                <a16:creationId xmlns:a16="http://schemas.microsoft.com/office/drawing/2014/main" id="{BE7F6456-32CF-D137-4FD4-DB1FC9FE492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52969994"/>
      </p:ext>
    </p:extLst>
  </p:cSld>
  <p:clrMapOvr>
    <a:masterClrMapping/>
  </p:clrMapOvr>
  <mc:AlternateContent xmlns:mc="http://schemas.openxmlformats.org/markup-compatibility/2006" xmlns:p14="http://schemas.microsoft.com/office/powerpoint/2010/main">
    <mc:Choice Requires="p14">
      <p:transition spd="slow" p14:dur="2000" advTm="32362"/>
    </mc:Choice>
    <mc:Fallback xmlns="">
      <p:transition spd="slow" advTm="32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840B5-3D1B-C226-C47F-FF5A09AD57F0}"/>
              </a:ext>
            </a:extLst>
          </p:cNvPr>
          <p:cNvSpPr>
            <a:spLocks noGrp="1"/>
          </p:cNvSpPr>
          <p:nvPr>
            <p:ph type="title"/>
          </p:nvPr>
        </p:nvSpPr>
        <p:spPr>
          <a:xfrm>
            <a:off x="838200" y="365125"/>
            <a:ext cx="10515600" cy="880579"/>
          </a:xfrm>
        </p:spPr>
        <p:txBody>
          <a:bodyPr>
            <a:normAutofit fontScale="90000"/>
          </a:bodyPr>
          <a:lstStyle/>
          <a:p>
            <a:br>
              <a:rPr lang="en-US" b="1" dirty="0"/>
            </a:br>
            <a:r>
              <a:rPr lang="en-US" b="1" dirty="0"/>
              <a:t>What is being permitted? </a:t>
            </a:r>
          </a:p>
        </p:txBody>
      </p:sp>
      <p:sp>
        <p:nvSpPr>
          <p:cNvPr id="3" name="Content Placeholder 2">
            <a:extLst>
              <a:ext uri="{FF2B5EF4-FFF2-40B4-BE49-F238E27FC236}">
                <a16:creationId xmlns:a16="http://schemas.microsoft.com/office/drawing/2014/main" id="{7DC3C2B2-3F4C-8BB8-E44E-2C00CB2E6178}"/>
              </a:ext>
            </a:extLst>
          </p:cNvPr>
          <p:cNvSpPr>
            <a:spLocks noGrp="1"/>
          </p:cNvSpPr>
          <p:nvPr>
            <p:ph sz="half" idx="1"/>
          </p:nvPr>
        </p:nvSpPr>
        <p:spPr>
          <a:xfrm>
            <a:off x="838199" y="1690688"/>
            <a:ext cx="8819607" cy="4351338"/>
          </a:xfrm>
        </p:spPr>
        <p:txBody>
          <a:bodyPr>
            <a:normAutofit/>
          </a:bodyPr>
          <a:lstStyle/>
          <a:p>
            <a:pPr marL="457200" lvl="1" indent="0">
              <a:buNone/>
            </a:pPr>
            <a:r>
              <a:rPr lang="en-US" sz="2900" dirty="0"/>
              <a:t>--</a:t>
            </a:r>
            <a:r>
              <a:rPr lang="en-US" sz="2900" b="1" dirty="0"/>
              <a:t>New equipment to be installed</a:t>
            </a:r>
          </a:p>
          <a:p>
            <a:pPr marL="457200" lvl="1" indent="0">
              <a:buNone/>
            </a:pPr>
            <a:endParaRPr lang="en-US" sz="2400" b="1" dirty="0"/>
          </a:p>
          <a:p>
            <a:pPr lvl="1"/>
            <a:r>
              <a:rPr lang="en-US" dirty="0"/>
              <a:t>Emergency Safety Flare to control emissions of acetic anhydride from sources DMH and DMI</a:t>
            </a:r>
          </a:p>
          <a:p>
            <a:pPr marL="457200" lvl="1" indent="0">
              <a:buNone/>
            </a:pPr>
            <a:r>
              <a:rPr lang="en-US" dirty="0"/>
              <a:t>	-  This flare is a voluntary installation of an emissions control 	   device not required by a rule or regulation</a:t>
            </a:r>
          </a:p>
          <a:p>
            <a:pPr marL="457200" lvl="1" indent="0">
              <a:buNone/>
            </a:pPr>
            <a:r>
              <a:rPr lang="en-US" dirty="0"/>
              <a:t>	-  This flare is designed to control emissions from pressure 		    relief devices only during upset conditions and is not part of 	    normal operations.</a:t>
            </a:r>
          </a:p>
          <a:p>
            <a:pPr marL="457200" lvl="1" indent="0">
              <a:buNone/>
            </a:pPr>
            <a:r>
              <a:rPr lang="en-US" dirty="0"/>
              <a:t>	-   This flare is subject to 40 CSR 6 To Prevent and Control Air     	    Pollution from Combustion of Refuse</a:t>
            </a:r>
          </a:p>
        </p:txBody>
      </p:sp>
      <p:pic>
        <p:nvPicPr>
          <p:cNvPr id="36" name="Audio 35">
            <a:hlinkClick r:id="" action="ppaction://media"/>
            <a:extLst>
              <a:ext uri="{FF2B5EF4-FFF2-40B4-BE49-F238E27FC236}">
                <a16:creationId xmlns:a16="http://schemas.microsoft.com/office/drawing/2014/main" id="{CEF90EAE-52FB-CCD9-B231-DF6C7FFFEEB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07563403"/>
      </p:ext>
    </p:extLst>
  </p:cSld>
  <p:clrMapOvr>
    <a:masterClrMapping/>
  </p:clrMapOvr>
  <mc:AlternateContent xmlns:mc="http://schemas.openxmlformats.org/markup-compatibility/2006" xmlns:p14="http://schemas.microsoft.com/office/powerpoint/2010/main">
    <mc:Choice Requires="p14">
      <p:transition spd="slow" p14:dur="2000" advTm="58935"/>
    </mc:Choice>
    <mc:Fallback xmlns="">
      <p:transition spd="slow" advTm="58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9E254-C7F3-3E9B-8126-BD983346E37B}"/>
              </a:ext>
            </a:extLst>
          </p:cNvPr>
          <p:cNvSpPr>
            <a:spLocks noGrp="1"/>
          </p:cNvSpPr>
          <p:nvPr>
            <p:ph type="title"/>
          </p:nvPr>
        </p:nvSpPr>
        <p:spPr/>
        <p:txBody>
          <a:bodyPr/>
          <a:lstStyle/>
          <a:p>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What is being permitted? (</a:t>
            </a:r>
            <a:r>
              <a:rPr kumimoji="0" lang="en-US" sz="4400" b="1" u="none" strike="noStrike" kern="1200" cap="none" spc="0" normalizeH="0" baseline="0" noProof="0" dirty="0">
                <a:ln>
                  <a:noFill/>
                </a:ln>
                <a:solidFill>
                  <a:prstClr val="black"/>
                </a:solidFill>
                <a:effectLst/>
                <a:uLnTx/>
                <a:uFillTx/>
                <a:latin typeface="Calibri Light" panose="020F0302020204030204"/>
                <a:ea typeface="+mj-ea"/>
                <a:cs typeface="+mj-cs"/>
              </a:rPr>
              <a:t>cont’d</a:t>
            </a: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a:t>
            </a:r>
            <a:endParaRPr lang="en-US" dirty="0"/>
          </a:p>
        </p:txBody>
      </p:sp>
      <p:sp>
        <p:nvSpPr>
          <p:cNvPr id="3" name="Content Placeholder 2">
            <a:extLst>
              <a:ext uri="{FF2B5EF4-FFF2-40B4-BE49-F238E27FC236}">
                <a16:creationId xmlns:a16="http://schemas.microsoft.com/office/drawing/2014/main" id="{480939C7-3C5A-6774-7EE9-983507761A01}"/>
              </a:ext>
            </a:extLst>
          </p:cNvPr>
          <p:cNvSpPr>
            <a:spLocks noGrp="1"/>
          </p:cNvSpPr>
          <p:nvPr>
            <p:ph idx="1"/>
          </p:nvPr>
        </p:nvSpPr>
        <p:spPr/>
        <p:txBody>
          <a:bodyPr>
            <a:normAutofit/>
          </a:bodyPr>
          <a:lstStyle/>
          <a:p>
            <a:r>
              <a:rPr lang="en-US" dirty="0"/>
              <a:t>Correct emissions limitations for existing sources cappers GZZ1 and GZZ2 emitting to emission point DEME.</a:t>
            </a:r>
          </a:p>
          <a:p>
            <a:pPr marL="0" indent="0">
              <a:buNone/>
            </a:pPr>
            <a:r>
              <a:rPr lang="en-US" dirty="0"/>
              <a:t>	-  The limitations for capper maintenance jet events are being 		    increased from 36 events per year to 45 events per capper per 	    year for a total of 90 capper events per year. </a:t>
            </a:r>
          </a:p>
          <a:p>
            <a:pPr marL="0" indent="0">
              <a:buNone/>
            </a:pPr>
            <a:r>
              <a:rPr lang="en-US" dirty="0"/>
              <a:t>	-  Due to the original emission calculations being based on 90 	    	   capper maintenance jet events and corrections to pound per 		   hour emissions rates, the estimated emissions decrease except 	   for formaldehyde which is estimated to have a slight increase. </a:t>
            </a:r>
          </a:p>
          <a:p>
            <a:pPr marL="0" indent="0">
              <a:buNone/>
            </a:pPr>
            <a:r>
              <a:rPr lang="en-US" dirty="0"/>
              <a:t>	</a:t>
            </a:r>
          </a:p>
          <a:p>
            <a:pPr marL="914400" lvl="2" indent="0">
              <a:buNone/>
            </a:pPr>
            <a:endParaRPr lang="en-US" dirty="0"/>
          </a:p>
          <a:p>
            <a:endParaRPr lang="en-US" dirty="0"/>
          </a:p>
        </p:txBody>
      </p:sp>
      <p:pic>
        <p:nvPicPr>
          <p:cNvPr id="8" name="Audio 7">
            <a:hlinkClick r:id="" action="ppaction://media"/>
            <a:extLst>
              <a:ext uri="{FF2B5EF4-FFF2-40B4-BE49-F238E27FC236}">
                <a16:creationId xmlns:a16="http://schemas.microsoft.com/office/drawing/2014/main" id="{33347F83-F05E-777D-4C20-EF486770D5C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33847951"/>
      </p:ext>
    </p:extLst>
  </p:cSld>
  <p:clrMapOvr>
    <a:masterClrMapping/>
  </p:clrMapOvr>
  <mc:AlternateContent xmlns:mc="http://schemas.openxmlformats.org/markup-compatibility/2006">
    <mc:Choice xmlns:p14="http://schemas.microsoft.com/office/powerpoint/2010/main" Requires="p14">
      <p:transition spd="slow" p14:dur="2000" advTm="90866"/>
    </mc:Choice>
    <mc:Fallback>
      <p:transition spd="slow" advTm="90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F9092-F57E-E90A-7734-B535A3571DB7}"/>
              </a:ext>
            </a:extLst>
          </p:cNvPr>
          <p:cNvSpPr>
            <a:spLocks noGrp="1"/>
          </p:cNvSpPr>
          <p:nvPr>
            <p:ph type="title"/>
          </p:nvPr>
        </p:nvSpPr>
        <p:spPr/>
        <p:txBody>
          <a:bodyPr/>
          <a:lstStyle/>
          <a:p>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What is being permitted? (cont’d)</a:t>
            </a:r>
            <a:endParaRPr lang="en-US" dirty="0"/>
          </a:p>
        </p:txBody>
      </p:sp>
      <p:sp>
        <p:nvSpPr>
          <p:cNvPr id="3" name="Content Placeholder 2">
            <a:extLst>
              <a:ext uri="{FF2B5EF4-FFF2-40B4-BE49-F238E27FC236}">
                <a16:creationId xmlns:a16="http://schemas.microsoft.com/office/drawing/2014/main" id="{C15E118E-F781-AEFC-1DB2-6C68372B8E22}"/>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Change Emergency Wet Scrubber (DEM-OH) liquid flow rate parameter limit from &lt;50 </a:t>
            </a:r>
            <a:r>
              <a:rPr kumimoji="0" lang="en-US" b="0" i="0" u="none" strike="noStrike" kern="1200" cap="none" spc="0" normalizeH="0" baseline="0" noProof="0" dirty="0" err="1">
                <a:ln>
                  <a:noFill/>
                </a:ln>
                <a:solidFill>
                  <a:prstClr val="black"/>
                </a:solidFill>
                <a:effectLst/>
                <a:uLnTx/>
                <a:uFillTx/>
                <a:latin typeface="Calibri" panose="020F0502020204030204"/>
                <a:ea typeface="+mn-ea"/>
                <a:cs typeface="+mn-cs"/>
              </a:rPr>
              <a:t>gpm</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to &gt;35gpm.</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buFontTx/>
              <a:buChar char="-"/>
            </a:pPr>
            <a:r>
              <a:rPr lang="en-US" dirty="0"/>
              <a:t>A minimum three-hour average flow rate limit of 35 </a:t>
            </a:r>
            <a:r>
              <a:rPr lang="en-US" dirty="0" err="1"/>
              <a:t>gpm</a:t>
            </a:r>
            <a:r>
              <a:rPr lang="en-US" dirty="0"/>
              <a:t> will ensure the scrubber flow rate is adequate for treatment when abating emissions from the capper maintenance jet events.</a:t>
            </a:r>
          </a:p>
          <a:p>
            <a:pPr marL="457200" lvl="1" indent="0">
              <a:buNone/>
            </a:pPr>
            <a:endParaRPr lang="en-US" dirty="0"/>
          </a:p>
          <a:p>
            <a:pPr lvl="1">
              <a:buFontTx/>
              <a:buChar char="-"/>
            </a:pPr>
            <a:r>
              <a:rPr lang="en-US" dirty="0"/>
              <a:t>DuPont Specialty Products has claimed that they do not believe it is possible for the water supply line to supply enough water to flood the scrubber and the existing liquid flow rate limit of &lt;50 </a:t>
            </a:r>
            <a:r>
              <a:rPr lang="en-US" dirty="0" err="1"/>
              <a:t>gpm</a:t>
            </a:r>
            <a:r>
              <a:rPr lang="en-US" dirty="0"/>
              <a:t> is not necessary.</a:t>
            </a:r>
          </a:p>
        </p:txBody>
      </p:sp>
      <p:pic>
        <p:nvPicPr>
          <p:cNvPr id="14" name="Audio 13">
            <a:hlinkClick r:id="" action="ppaction://media"/>
            <a:extLst>
              <a:ext uri="{FF2B5EF4-FFF2-40B4-BE49-F238E27FC236}">
                <a16:creationId xmlns:a16="http://schemas.microsoft.com/office/drawing/2014/main" id="{65B760BE-8448-2BB6-A394-1F281391456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82504356"/>
      </p:ext>
    </p:extLst>
  </p:cSld>
  <p:clrMapOvr>
    <a:masterClrMapping/>
  </p:clrMapOvr>
  <mc:AlternateContent xmlns:mc="http://schemas.openxmlformats.org/markup-compatibility/2006" xmlns:p14="http://schemas.microsoft.com/office/powerpoint/2010/main">
    <mc:Choice Requires="p14">
      <p:transition spd="slow" p14:dur="2000" advTm="27951"/>
    </mc:Choice>
    <mc:Fallback xmlns="">
      <p:transition spd="slow" advTm="27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7B5B72394BB94DACBFF82DD2EF73E3" ma:contentTypeVersion="7" ma:contentTypeDescription="Create a new document." ma:contentTypeScope="" ma:versionID="d89cc3890d9fc416fde3bdcec334292d">
  <xsd:schema xmlns:xsd="http://www.w3.org/2001/XMLSchema" xmlns:xs="http://www.w3.org/2001/XMLSchema" xmlns:p="http://schemas.microsoft.com/office/2006/metadata/properties" xmlns:ns1="http://schemas.microsoft.com/sharepoint/v3" targetNamespace="http://schemas.microsoft.com/office/2006/metadata/properties" ma:root="true" ma:fieldsID="ff328a1cd662c37536c074f55b1464a7"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5980182-B4CD-4DF6-9A9B-3E2BD5BE1537}"/>
</file>

<file path=customXml/itemProps2.xml><?xml version="1.0" encoding="utf-8"?>
<ds:datastoreItem xmlns:ds="http://schemas.openxmlformats.org/officeDocument/2006/customXml" ds:itemID="{2A9FAE38-80E9-4692-8271-38300B162FAE}"/>
</file>

<file path=customXml/itemProps3.xml><?xml version="1.0" encoding="utf-8"?>
<ds:datastoreItem xmlns:ds="http://schemas.openxmlformats.org/officeDocument/2006/customXml" ds:itemID="{70AC53EF-EF83-425E-9D5E-6E660258D1D0}"/>
</file>

<file path=docProps/app.xml><?xml version="1.0" encoding="utf-8"?>
<Properties xmlns="http://schemas.openxmlformats.org/officeDocument/2006/extended-properties" xmlns:vt="http://schemas.openxmlformats.org/officeDocument/2006/docPropsVTypes">
  <TotalTime>2518</TotalTime>
  <Words>2870</Words>
  <Application>Microsoft Office PowerPoint</Application>
  <PresentationFormat>Widescreen</PresentationFormat>
  <Paragraphs>299</Paragraphs>
  <Slides>22</Slides>
  <Notes>22</Notes>
  <HiddenSlides>0</HiddenSlides>
  <MMClips>22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Public Meeting on DuPont Specialty Products </vt:lpstr>
      <vt:lpstr>Overview</vt:lpstr>
      <vt:lpstr>Permitting under the Clean Air Act</vt:lpstr>
      <vt:lpstr>Permitting under the Clean Air Act (cont’d)</vt:lpstr>
      <vt:lpstr>Permitting Process</vt:lpstr>
      <vt:lpstr>Permitting Process (cont’d)</vt:lpstr>
      <vt:lpstr> What is being permitted? </vt:lpstr>
      <vt:lpstr>What is being permitted? (cont’d)</vt:lpstr>
      <vt:lpstr>What is being permitted? (cont’d)</vt:lpstr>
      <vt:lpstr>What is being permitted? (cont’d)</vt:lpstr>
      <vt:lpstr>What is being permitted? (cont’d)</vt:lpstr>
      <vt:lpstr>Permit Requirements</vt:lpstr>
      <vt:lpstr>Permit Requirements</vt:lpstr>
      <vt:lpstr>Permit Requirements</vt:lpstr>
      <vt:lpstr>Permit Requirements (cont’d)</vt:lpstr>
      <vt:lpstr>Permit Requirements (cont’d.)</vt:lpstr>
      <vt:lpstr>Summary</vt:lpstr>
      <vt:lpstr>Summary (cont’d)</vt:lpstr>
      <vt:lpstr>Summary (cont’d)</vt:lpstr>
      <vt:lpstr>DEP Email Notice Service</vt:lpstr>
      <vt:lpstr>PowerPoint Presentation</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Carney, Jonathan W</dc:creator>
  <cp:lastModifiedBy>Carney, Jonathan W</cp:lastModifiedBy>
  <cp:revision>32</cp:revision>
  <dcterms:created xsi:type="dcterms:W3CDTF">2023-07-21T12:09:08Z</dcterms:created>
  <dcterms:modified xsi:type="dcterms:W3CDTF">2023-09-11T12:19:39Z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0x0101000A7B5B72394BB94DACBFF82DD2EF73E3</vt:lpwstr>
  </property>
</Properties>
</file>